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customXml/itemProps1.xml" ContentType="application/vnd.openxmlformats-officedocument.customXmlProperties+xml"/>
  <Override PartName="/ppt/slideLayouts/slideLayout9.xml" ContentType="application/vnd.openxmlformats-officedocument.presentationml.slideLayout+xml"/>
  <Override PartName="/ppt/slides/slide5.xml" ContentType="application/vnd.openxmlformats-officedocument.presentationml.slide+xml"/>
  <Override PartName="/ppt/slideLayouts/slideLayout11.xml" ContentType="application/vnd.openxmlformats-officedocument.presentationml.slideLayout+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Masters/slideMaster2.xml" ContentType="application/vnd.openxmlformats-officedocument.presentationml.slideMaster+xml"/>
  <Override PartName="/ppt/slideLayouts/slideLayout5.xml" ContentType="application/vnd.openxmlformats-officedocument.presentationml.slideLayout+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Default Extension="gif" ContentType="image/gif"/>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theme/theme4.xml" ContentType="application/vnd.openxmlformats-officedocument.theme+xml"/>
  <Override PartName="/ppt/slideLayouts/slideLayout3.xml" ContentType="application/vnd.openxmlformats-officedocument.presentationml.slideLayout+xml"/>
  <Override PartName="/ppt/slides/slide2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Default Extension="wmf" ContentType="image/x-wmf"/>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removePersonalInfoOnSave="1" saveSubsetFonts="1">
  <p:sldMasterIdLst>
    <p:sldMasterId id="2147483696" r:id="rId2"/>
    <p:sldMasterId id="2147483707" r:id="rId3"/>
  </p:sldMasterIdLst>
  <p:notesMasterIdLst>
    <p:notesMasterId r:id="rId27"/>
  </p:notesMasterIdLst>
  <p:handoutMasterIdLst>
    <p:handoutMasterId r:id="rId28"/>
  </p:handoutMasterIdLst>
  <p:sldIdLst>
    <p:sldId id="257" r:id="rId4"/>
    <p:sldId id="260" r:id="rId5"/>
    <p:sldId id="262" r:id="rId6"/>
    <p:sldId id="279" r:id="rId7"/>
    <p:sldId id="263" r:id="rId8"/>
    <p:sldId id="270" r:id="rId9"/>
    <p:sldId id="273" r:id="rId10"/>
    <p:sldId id="276" r:id="rId11"/>
    <p:sldId id="280" r:id="rId12"/>
    <p:sldId id="292" r:id="rId13"/>
    <p:sldId id="290" r:id="rId14"/>
    <p:sldId id="286" r:id="rId15"/>
    <p:sldId id="288" r:id="rId16"/>
    <p:sldId id="282" r:id="rId17"/>
    <p:sldId id="283" r:id="rId18"/>
    <p:sldId id="287" r:id="rId19"/>
    <p:sldId id="284" r:id="rId20"/>
    <p:sldId id="264" r:id="rId21"/>
    <p:sldId id="265" r:id="rId22"/>
    <p:sldId id="266" r:id="rId23"/>
    <p:sldId id="267" r:id="rId24"/>
    <p:sldId id="289"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a="http://schemas.openxmlformats.org/drawingml/2006/main" xmlns:r="http://schemas.openxmlformats.org/officeDocument/2006/relationships" xmlns:p="http://schemas.openxmlformats.org/presentationml/2006/main" xmlns:mc="http://schemas.openxmlformats.org/markup-compatibility/2006" xmlns:mv="urn:schemas-microsoft-com:mac:vml" xmlns:p15="http://schemas.microsoft.com/office/powerpoint/2012/main" xmlns=""/>
    </p:ext>
    <p:ext uri="{2D200454-40CA-4A62-9FC3-DE9A4176ACB9}">
      <p15:notesGuideLst xmlns:a="http://schemas.openxmlformats.org/drawingml/2006/main" xmlns:r="http://schemas.openxmlformats.org/officeDocument/2006/relationships" xmlns:p="http://schemas.openxmlformats.org/presentationml/2006/main" xmlns:mc="http://schemas.openxmlformats.org/markup-compatibility/2006" xmlns:mv="urn:schemas-microsoft-com:mac:vml"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extLst>
    <p:ext uri="{E76CE94A-603C-4142-B9EB-6D1370010A27}">
      <p14:discardImageEditData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0"/>
    </p:ext>
    <p:ext uri="{D31A062A-798A-4329-ABDD-BBA856620510}">
      <p14:defaultImageDpi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220"/>
    </p:ext>
    <p:ext uri="{FD5EFAAD-0ECE-453E-9831-46B23BE46B34}">
      <p15:chartTrackingRefBased xmlns:a="http://schemas.openxmlformats.org/drawingml/2006/main" xmlns:r="http://schemas.openxmlformats.org/officeDocument/2006/relationships" xmlns:p="http://schemas.openxmlformats.org/presentationml/2006/main" xmlns:mc="http://schemas.openxmlformats.org/markup-compatibility/2006" xmlns:mv="urn:schemas-microsoft-com:mac:vml"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974" autoAdjust="0"/>
    <p:restoredTop sz="94660"/>
  </p:normalViewPr>
  <p:slideViewPr>
    <p:cSldViewPr snapToGrid="0">
      <p:cViewPr varScale="1">
        <p:scale>
          <a:sx n="91" d="100"/>
          <a:sy n="91" d="100"/>
        </p:scale>
        <p:origin x="-480" y="-112"/>
      </p:cViewPr>
      <p:guideLst>
        <p:guide orient="horz" pos="2160"/>
        <p:guide pos="3840"/>
      </p:guideLst>
    </p:cSldViewPr>
  </p:slideViewPr>
  <p:notesTextViewPr>
    <p:cViewPr>
      <p:scale>
        <a:sx n="1" d="1"/>
        <a:sy n="1" d="1"/>
      </p:scale>
      <p:origin x="0" y="0"/>
    </p:cViewPr>
  </p:notesTextViewPr>
  <p:notesViewPr>
    <p:cSldViewPr snapToGrid="0" showGuides="1">
      <p:cViewPr varScale="1">
        <p:scale>
          <a:sx n="76" d="100"/>
          <a:sy n="76" d="100"/>
        </p:scale>
        <p:origin x="1770" y="96"/>
      </p:cViewPr>
      <p:guideLst/>
    </p:cSldViewPr>
  </p:notes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8C66D5-35F2-4B2B-B66A-28018F619124}" type="datetimeFigureOut">
              <a:rPr lang="en-US" smtClean="0"/>
              <a:pPr/>
              <a:t>10/19/14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6073D5-63C2-4933-B970-D96552757D44}" type="slidenum">
              <a:rPr lang="en-US" smtClean="0"/>
              <a:pPr/>
              <a:t>‹#›</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1000481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B7E8A-1102-47A1-B1C3-36AE88809383}" type="datetimeFigureOut">
              <a:rPr lang="en-US" smtClean="0"/>
              <a:pPr/>
              <a:t>10/19/14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11EAB-687D-4AE4-B775-678A923E9436}" type="slidenum">
              <a:rPr lang="en-US" smtClean="0"/>
              <a:pPr/>
              <a:t>‹#›</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4301035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A11EAB-687D-4AE4-B775-678A923E9436}" type="slidenum">
              <a:rPr lang="en-US" smtClean="0"/>
              <a:pPr/>
              <a:t>1</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79833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grpSp>
        <p:nvGrpSpPr>
          <p:cNvPr id="5" name="Group 4"/>
          <p:cNvGrpSpPr/>
          <p:nvPr/>
        </p:nvGrpSpPr>
        <p:grpSpPr>
          <a:xfrm>
            <a:off x="3048" y="0"/>
            <a:ext cx="12188952" cy="6858000"/>
            <a:chOff x="3048" y="0"/>
            <a:chExt cx="12188952" cy="6858000"/>
          </a:xfrm>
        </p:grpSpPr>
        <p:sp>
          <p:nvSpPr>
            <p:cNvPr id="4" name="Rectangle 3"/>
            <p:cNvSpPr/>
            <p:nvPr/>
          </p:nvSpPr>
          <p:spPr>
            <a:xfrm>
              <a:off x="3048" y="0"/>
              <a:ext cx="12188952" cy="6858000"/>
            </a:xfrm>
            <a:prstGeom prst="rect">
              <a:avLst/>
            </a:prstGeom>
            <a:solidFill>
              <a:schemeClr val="bg1"/>
            </a:solidFill>
            <a:ln>
              <a:solidFill>
                <a:schemeClr val="tx1"/>
              </a:solidFill>
              <a:prstDash val="solid"/>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8" name="Group 17"/>
            <p:cNvGrpSpPr/>
            <p:nvPr/>
          </p:nvGrpSpPr>
          <p:grpSpPr>
            <a:xfrm>
              <a:off x="1574798" y="3537161"/>
              <a:ext cx="9144001" cy="196717"/>
              <a:chOff x="1523999" y="4379129"/>
              <a:chExt cx="9144001" cy="196717"/>
            </a:xfrm>
          </p:grpSpPr>
          <p:sp>
            <p:nvSpPr>
              <p:cNvPr id="19" name="Rectangle 18" descr="Gold bar"/>
              <p:cNvSpPr>
                <a:spLocks noChangeArrowheads="1"/>
              </p:cNvSpPr>
              <p:nvPr/>
            </p:nvSpPr>
            <p:spPr bwMode="auto">
              <a:xfrm rot="16200000" flipH="1">
                <a:off x="2949872" y="2953256"/>
                <a:ext cx="196717" cy="3048463"/>
              </a:xfrm>
              <a:prstGeom prst="rect">
                <a:avLst/>
              </a:prstGeom>
              <a:solidFill>
                <a:schemeClr val="accent1"/>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sp>
            <p:nvSpPr>
              <p:cNvPr id="20" name="Rectangle 19" descr="Orange bar"/>
              <p:cNvSpPr>
                <a:spLocks noChangeArrowheads="1"/>
              </p:cNvSpPr>
              <p:nvPr/>
            </p:nvSpPr>
            <p:spPr bwMode="auto">
              <a:xfrm rot="16200000" flipH="1">
                <a:off x="5998335" y="2953256"/>
                <a:ext cx="196717" cy="3048463"/>
              </a:xfrm>
              <a:prstGeom prst="rect">
                <a:avLst/>
              </a:prstGeom>
              <a:solidFill>
                <a:schemeClr val="accent4"/>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sp>
            <p:nvSpPr>
              <p:cNvPr id="21" name="Rectangle 20" descr="Slate bar"/>
              <p:cNvSpPr>
                <a:spLocks noChangeArrowheads="1"/>
              </p:cNvSpPr>
              <p:nvPr/>
            </p:nvSpPr>
            <p:spPr bwMode="auto">
              <a:xfrm rot="16200000" flipH="1">
                <a:off x="9045410" y="2953256"/>
                <a:ext cx="196717" cy="3048463"/>
              </a:xfrm>
              <a:prstGeom prst="rect">
                <a:avLst/>
              </a:prstGeom>
              <a:solidFill>
                <a:schemeClr val="accent6"/>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grpSp>
      </p:grpSp>
      <p:sp>
        <p:nvSpPr>
          <p:cNvPr id="3" name="Subtitle 2"/>
          <p:cNvSpPr>
            <a:spLocks noGrp="1"/>
          </p:cNvSpPr>
          <p:nvPr>
            <p:ph type="subTitle" idx="1"/>
          </p:nvPr>
        </p:nvSpPr>
        <p:spPr>
          <a:xfrm>
            <a:off x="1524000" y="4056115"/>
            <a:ext cx="9144000" cy="1655762"/>
          </a:xfrm>
          <a:prstGeom prst="rect">
            <a:avLst/>
          </a:prstGeom>
        </p:spPr>
        <p:txBody>
          <a:bodyPr/>
          <a:lstStyle>
            <a:lvl1pPr marL="0" indent="0" algn="ctr">
              <a:buNone/>
              <a:defRPr sz="2400">
                <a:solidFill>
                  <a:schemeClr val="tx1"/>
                </a:solidFill>
                <a:latin typeface="Calibri"/>
                <a:cs typeface="Calibri"/>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2" name="Title 1"/>
          <p:cNvSpPr>
            <a:spLocks noGrp="1"/>
          </p:cNvSpPr>
          <p:nvPr>
            <p:ph type="ctrTitle"/>
          </p:nvPr>
        </p:nvSpPr>
        <p:spPr>
          <a:xfrm>
            <a:off x="1524000" y="912610"/>
            <a:ext cx="9144000" cy="2387600"/>
          </a:xfrm>
          <a:prstGeom prst="rect">
            <a:avLst/>
          </a:prstGeom>
        </p:spPr>
        <p:txBody>
          <a:bodyPr anchor="b"/>
          <a:lstStyle>
            <a:lvl1pPr algn="ctr">
              <a:defRPr sz="6000">
                <a:solidFill>
                  <a:schemeClr val="tx2"/>
                </a:solidFill>
                <a:latin typeface="Calibri"/>
                <a:cs typeface="Calibri"/>
              </a:defRPr>
            </a:lvl1pPr>
          </a:lstStyle>
          <a:p>
            <a:r>
              <a:rPr lang="en-US" dirty="0" smtClean="0"/>
              <a:t>Click to edit Master title style</a:t>
            </a:r>
            <a:endParaRPr lang="en-US" dirty="0"/>
          </a:p>
        </p:txBody>
      </p:sp>
      <p:sp>
        <p:nvSpPr>
          <p:cNvPr id="11"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r>
              <a:rPr lang="en-US" smtClean="0"/>
              <a:t>18-19 November 2013</a:t>
            </a:r>
            <a:endParaRPr lang="en-US"/>
          </a:p>
        </p:txBody>
      </p:sp>
      <p:sp>
        <p:nvSpPr>
          <p:cNvPr id="12"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r>
              <a:rPr lang="en-US" smtClean="0"/>
              <a:t>OpenCube kick-off meeting</a:t>
            </a:r>
            <a:endParaRPr lang="en-US"/>
          </a:p>
        </p:txBody>
      </p:sp>
      <p:sp>
        <p:nvSpPr>
          <p:cNvPr id="13"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pic>
        <p:nvPicPr>
          <p:cNvPr id="16" name="Picture 5"/>
          <p:cNvPicPr>
            <a:picLocks noChangeAspect="1"/>
          </p:cNvPicPr>
          <p:nvPr userDrawn="1"/>
        </p:nvPicPr>
        <p:blipFill>
          <a:blip r:embed="rId2" cstate="print"/>
          <a:srcRect r="44740" b="-2143"/>
          <a:stretch>
            <a:fillRect/>
          </a:stretch>
        </p:blipFill>
        <p:spPr>
          <a:xfrm>
            <a:off x="6727052" y="5975462"/>
            <a:ext cx="661603" cy="438038"/>
          </a:xfrm>
          <a:prstGeom prst="rect">
            <a:avLst/>
          </a:prstGeom>
        </p:spPr>
      </p:pic>
      <p:pic>
        <p:nvPicPr>
          <p:cNvPr id="17" name="Picture 2" descr="new_opencubelogo"/>
          <p:cNvPicPr>
            <a:picLocks noChangeAspect="1" noChangeArrowheads="1"/>
          </p:cNvPicPr>
          <p:nvPr userDrawn="1"/>
        </p:nvPicPr>
        <p:blipFill>
          <a:blip r:embed="rId3" cstate="print"/>
          <a:srcRect/>
          <a:stretch>
            <a:fillRect/>
          </a:stretch>
        </p:blipFill>
        <p:spPr bwMode="auto">
          <a:xfrm>
            <a:off x="4614632" y="5888719"/>
            <a:ext cx="2090277" cy="625769"/>
          </a:xfrm>
          <a:prstGeom prst="rect">
            <a:avLst/>
          </a:prstGeom>
          <a:noFill/>
          <a:ln w="9525">
            <a:noFill/>
            <a:miter lim="800000"/>
            <a:headEnd/>
            <a:tailEnd/>
          </a:ln>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2810808061"/>
      </p:ext>
    </p:extLst>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r>
              <a:rPr lang="en-US" dirty="0" smtClean="0"/>
              <a:t>19-20 May 2014</a:t>
            </a:r>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4F7D816-3A83-48D5-8403-5D43705101E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0315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5741F70-73C0-E04E-BB70-DF51D1948A33}" type="datetimeFigureOut">
              <a:rPr lang="en-US" smtClean="0">
                <a:solidFill>
                  <a:prstClr val="black">
                    <a:tint val="75000"/>
                  </a:prstClr>
                </a:solidFill>
              </a:rPr>
              <a:pPr/>
              <a:t>10/19/14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6935F3A-7384-2B45-A99A-6AC8D14568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4708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28634"/>
            <a:ext cx="10515600" cy="514832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8077201" y="6356350"/>
            <a:ext cx="68679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dirty="0"/>
          </a:p>
        </p:txBody>
      </p:sp>
      <p:sp>
        <p:nvSpPr>
          <p:cNvPr id="14" name="Title 1"/>
          <p:cNvSpPr>
            <a:spLocks noGrp="1"/>
          </p:cNvSpPr>
          <p:nvPr>
            <p:ph type="title"/>
          </p:nvPr>
        </p:nvSpPr>
        <p:spPr>
          <a:xfrm>
            <a:off x="829292" y="146949"/>
            <a:ext cx="10537488" cy="724242"/>
          </a:xfrm>
          <a:prstGeom prst="rect">
            <a:avLst/>
          </a:prstGeom>
        </p:spPr>
        <p:txBody>
          <a:bodyPr anchor="b"/>
          <a:lstStyle>
            <a:lvl1pPr>
              <a:defRPr sz="3200"/>
            </a:lvl1pPr>
          </a:lstStyle>
          <a:p>
            <a:r>
              <a:rPr lang="en-US" dirty="0" smtClean="0"/>
              <a:t>Click to edit Master title style</a:t>
            </a:r>
            <a:endParaRPr lang="en-US" dirty="0"/>
          </a:p>
        </p:txBody>
      </p:sp>
      <p:pic>
        <p:nvPicPr>
          <p:cNvPr id="10" name="Picture 2" descr="new_opencubelogo"/>
          <p:cNvPicPr>
            <a:picLocks noChangeAspect="1" noChangeArrowheads="1"/>
          </p:cNvPicPr>
          <p:nvPr userDrawn="1"/>
        </p:nvPicPr>
        <p:blipFill>
          <a:blip r:embed="rId2" cstate="print"/>
          <a:srcRect/>
          <a:stretch>
            <a:fillRect/>
          </a:stretch>
        </p:blipFill>
        <p:spPr bwMode="auto">
          <a:xfrm>
            <a:off x="8963493" y="6408854"/>
            <a:ext cx="1225532" cy="366889"/>
          </a:xfrm>
          <a:prstGeom prst="rect">
            <a:avLst/>
          </a:prstGeom>
          <a:noFill/>
          <a:ln w="9525">
            <a:noFill/>
            <a:miter lim="800000"/>
            <a:headEnd/>
            <a:tailEnd/>
          </a:ln>
        </p:spPr>
      </p:pic>
      <p:sp>
        <p:nvSpPr>
          <p:cNvPr id="11" name="Date Placeholder 3"/>
          <p:cNvSpPr>
            <a:spLocks noGrp="1"/>
          </p:cNvSpPr>
          <p:nvPr>
            <p:ph type="dt" sz="half" idx="2"/>
          </p:nvPr>
        </p:nvSpPr>
        <p:spPr>
          <a:xfrm>
            <a:off x="1144228" y="6356350"/>
            <a:ext cx="2855115" cy="365125"/>
          </a:xfrm>
          <a:prstGeom prst="rect">
            <a:avLst/>
          </a:prstGeom>
        </p:spPr>
        <p:txBody>
          <a:bodyPr vert="horz" lIns="91440" tIns="45720" rIns="91440" bIns="45720" rtlCol="0" anchor="ctr"/>
          <a:lstStyle>
            <a:lvl1pPr algn="l">
              <a:defRPr sz="1200">
                <a:solidFill>
                  <a:schemeClr val="accent3"/>
                </a:solidFill>
                <a:latin typeface="Calibri"/>
                <a:cs typeface="Calibri"/>
              </a:defRPr>
            </a:lvl1pPr>
          </a:lstStyle>
          <a:p>
            <a:r>
              <a:rPr lang="en-US" dirty="0" smtClean="0"/>
              <a:t>19 October 2014, Riva del Garda, Italy</a:t>
            </a:r>
            <a:endParaRPr lang="en-US" dirty="0"/>
          </a:p>
        </p:txBody>
      </p:sp>
      <p:sp>
        <p:nvSpPr>
          <p:cNvPr id="12"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latin typeface="Calibri"/>
                <a:cs typeface="Calibri"/>
              </a:defRPr>
            </a:lvl1pPr>
          </a:lstStyle>
          <a:p>
            <a:r>
              <a:rPr lang="en-US" dirty="0" smtClean="0"/>
              <a:t>ISWC 2014 – </a:t>
            </a:r>
            <a:r>
              <a:rPr lang="en-US" dirty="0" err="1" smtClean="0"/>
              <a:t>SemStats</a:t>
            </a:r>
            <a:r>
              <a:rPr lang="en-US" dirty="0" smtClean="0"/>
              <a:t> 2014</a:t>
            </a:r>
            <a:endParaRPr lang="en-US" dirty="0"/>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1818076121"/>
      </p:ext>
    </p:extLst>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2" name="Title 1"/>
          <p:cNvSpPr>
            <a:spLocks noGrp="1"/>
          </p:cNvSpPr>
          <p:nvPr>
            <p:ph type="title"/>
          </p:nvPr>
        </p:nvSpPr>
        <p:spPr>
          <a:xfrm>
            <a:off x="831850" y="1709738"/>
            <a:ext cx="10515600" cy="2862262"/>
          </a:xfrm>
          <a:prstGeom prst="rect">
            <a:avLst/>
          </a:prstGeom>
        </p:spPr>
        <p:txBody>
          <a:bodyPr anchor="b"/>
          <a:lstStyle>
            <a:lvl1pPr>
              <a:defRPr sz="6000"/>
            </a:lvl1pPr>
          </a:lstStyle>
          <a:p>
            <a:r>
              <a:rPr lang="en-US" smtClean="0"/>
              <a:t>Click to edit Master title style</a:t>
            </a:r>
            <a:endParaRPr lang="en-US"/>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r>
              <a:rPr lang="en-US" smtClean="0"/>
              <a:t>18-19 November 2013</a:t>
            </a:r>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r>
              <a:rPr lang="en-US" smtClean="0"/>
              <a:t>OpenCube kick-off meeting</a:t>
            </a:r>
            <a:endParaRPr lang="en-US"/>
          </a:p>
        </p:txBody>
      </p:sp>
      <p:sp>
        <p:nvSpPr>
          <p:cNvPr id="10" name="Slide Number Placeholder 5"/>
          <p:cNvSpPr>
            <a:spLocks noGrp="1"/>
          </p:cNvSpPr>
          <p:nvPr>
            <p:ph type="sldNum" sz="quarter" idx="4"/>
          </p:nvPr>
        </p:nvSpPr>
        <p:spPr>
          <a:xfrm>
            <a:off x="8077201" y="6356350"/>
            <a:ext cx="68679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dirty="0"/>
          </a:p>
        </p:txBody>
      </p:sp>
      <p:pic>
        <p:nvPicPr>
          <p:cNvPr id="9" name="Picture 2" descr="new_opencubelogo"/>
          <p:cNvPicPr>
            <a:picLocks noChangeAspect="1" noChangeArrowheads="1"/>
          </p:cNvPicPr>
          <p:nvPr userDrawn="1"/>
        </p:nvPicPr>
        <p:blipFill>
          <a:blip r:embed="rId2" cstate="print"/>
          <a:srcRect/>
          <a:stretch>
            <a:fillRect/>
          </a:stretch>
        </p:blipFill>
        <p:spPr bwMode="auto">
          <a:xfrm>
            <a:off x="8963493" y="6408854"/>
            <a:ext cx="1225532" cy="366889"/>
          </a:xfrm>
          <a:prstGeom prst="rect">
            <a:avLst/>
          </a:prstGeom>
          <a:noFill/>
          <a:ln w="9525">
            <a:noFill/>
            <a:miter lim="800000"/>
            <a:headEnd/>
            <a:tailEnd/>
          </a:ln>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3294145412"/>
      </p:ext>
    </p:extLst>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070620"/>
            <a:ext cx="5181600" cy="5106344"/>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sz="half" idx="1"/>
          </p:nvPr>
        </p:nvSpPr>
        <p:spPr>
          <a:xfrm>
            <a:off x="838200" y="1070619"/>
            <a:ext cx="5181600" cy="5106344"/>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r>
              <a:rPr lang="en-US" smtClean="0"/>
              <a:t>18-19 November 2013</a:t>
            </a:r>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r>
              <a:rPr lang="en-US" smtClean="0"/>
              <a:t>OpenCube kick-off meeting</a:t>
            </a:r>
            <a:endParaRPr lang="en-US"/>
          </a:p>
        </p:txBody>
      </p:sp>
      <p:sp>
        <p:nvSpPr>
          <p:cNvPr id="13" name="Title 1"/>
          <p:cNvSpPr>
            <a:spLocks noGrp="1"/>
          </p:cNvSpPr>
          <p:nvPr>
            <p:ph type="title"/>
          </p:nvPr>
        </p:nvSpPr>
        <p:spPr>
          <a:xfrm>
            <a:off x="829292" y="146949"/>
            <a:ext cx="10537488" cy="724242"/>
          </a:xfrm>
          <a:prstGeom prst="rect">
            <a:avLst/>
          </a:prstGeom>
        </p:spPr>
        <p:txBody>
          <a:bodyPr anchor="b"/>
          <a:lstStyle>
            <a:lvl1pPr>
              <a:defRPr sz="3200"/>
            </a:lvl1pPr>
          </a:lstStyle>
          <a:p>
            <a:r>
              <a:rPr lang="en-US" dirty="0" smtClean="0"/>
              <a:t>Click to edit Master title style</a:t>
            </a:r>
            <a:endParaRPr lang="en-US" dirty="0"/>
          </a:p>
        </p:txBody>
      </p:sp>
      <p:sp>
        <p:nvSpPr>
          <p:cNvPr id="11" name="Slide Number Placeholder 5"/>
          <p:cNvSpPr>
            <a:spLocks noGrp="1"/>
          </p:cNvSpPr>
          <p:nvPr>
            <p:ph type="sldNum" sz="quarter" idx="4"/>
          </p:nvPr>
        </p:nvSpPr>
        <p:spPr>
          <a:xfrm>
            <a:off x="8077201" y="6356350"/>
            <a:ext cx="68679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dirty="0"/>
          </a:p>
        </p:txBody>
      </p:sp>
      <p:pic>
        <p:nvPicPr>
          <p:cNvPr id="10" name="Picture 2" descr="new_opencubelogo"/>
          <p:cNvPicPr>
            <a:picLocks noChangeAspect="1" noChangeArrowheads="1"/>
          </p:cNvPicPr>
          <p:nvPr userDrawn="1"/>
        </p:nvPicPr>
        <p:blipFill>
          <a:blip r:embed="rId2" cstate="print"/>
          <a:srcRect/>
          <a:stretch>
            <a:fillRect/>
          </a:stretch>
        </p:blipFill>
        <p:spPr bwMode="auto">
          <a:xfrm>
            <a:off x="8963493" y="6408854"/>
            <a:ext cx="1225532" cy="366889"/>
          </a:xfrm>
          <a:prstGeom prst="rect">
            <a:avLst/>
          </a:prstGeom>
          <a:noFill/>
          <a:ln w="9525">
            <a:noFill/>
            <a:miter lim="800000"/>
            <a:headEnd/>
            <a:tailEnd/>
          </a:ln>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1717809488"/>
      </p:ext>
    </p:extLst>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omparison">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6189663" y="1784367"/>
            <a:ext cx="5157787" cy="4387834"/>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89663" y="995763"/>
            <a:ext cx="5157787" cy="6413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0" y="1773871"/>
            <a:ext cx="5156200" cy="439833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1"/>
          </p:nvPr>
        </p:nvSpPr>
        <p:spPr>
          <a:xfrm>
            <a:off x="831850" y="995763"/>
            <a:ext cx="5156200" cy="6413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r>
              <a:rPr lang="en-US" smtClean="0"/>
              <a:t>18-19 November 2013</a:t>
            </a:r>
            <a:endParaRPr lang="en-US"/>
          </a:p>
        </p:txBody>
      </p:sp>
      <p:sp>
        <p:nvSpPr>
          <p:cNvPr id="11" name="Footer Placeholder 4"/>
          <p:cNvSpPr>
            <a:spLocks noGrp="1"/>
          </p:cNvSpPr>
          <p:nvPr>
            <p:ph type="ftr" sz="quarter" idx="11"/>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r>
              <a:rPr lang="en-US" smtClean="0"/>
              <a:t>OpenCube kick-off meeting</a:t>
            </a:r>
            <a:endParaRPr lang="en-US"/>
          </a:p>
        </p:txBody>
      </p:sp>
      <p:sp>
        <p:nvSpPr>
          <p:cNvPr id="15" name="Title 1"/>
          <p:cNvSpPr>
            <a:spLocks noGrp="1"/>
          </p:cNvSpPr>
          <p:nvPr>
            <p:ph type="title"/>
          </p:nvPr>
        </p:nvSpPr>
        <p:spPr>
          <a:xfrm>
            <a:off x="829292" y="146949"/>
            <a:ext cx="10537488" cy="724242"/>
          </a:xfrm>
          <a:prstGeom prst="rect">
            <a:avLst/>
          </a:prstGeom>
        </p:spPr>
        <p:txBody>
          <a:bodyPr anchor="b"/>
          <a:lstStyle>
            <a:lvl1pPr>
              <a:defRPr sz="3200"/>
            </a:lvl1pPr>
          </a:lstStyle>
          <a:p>
            <a:r>
              <a:rPr lang="en-US" dirty="0" smtClean="0"/>
              <a:t>Click to edit Master title style</a:t>
            </a:r>
            <a:endParaRPr lang="en-US" dirty="0"/>
          </a:p>
        </p:txBody>
      </p:sp>
      <p:sp>
        <p:nvSpPr>
          <p:cNvPr id="13" name="Slide Number Placeholder 5"/>
          <p:cNvSpPr>
            <a:spLocks noGrp="1"/>
          </p:cNvSpPr>
          <p:nvPr>
            <p:ph type="sldNum" sz="quarter" idx="12"/>
          </p:nvPr>
        </p:nvSpPr>
        <p:spPr>
          <a:xfrm>
            <a:off x="8077201" y="6356350"/>
            <a:ext cx="68679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dirty="0"/>
          </a:p>
        </p:txBody>
      </p:sp>
      <p:pic>
        <p:nvPicPr>
          <p:cNvPr id="12" name="Picture 2" descr="new_opencubelogo"/>
          <p:cNvPicPr>
            <a:picLocks noChangeAspect="1" noChangeArrowheads="1"/>
          </p:cNvPicPr>
          <p:nvPr userDrawn="1"/>
        </p:nvPicPr>
        <p:blipFill>
          <a:blip r:embed="rId2" cstate="print"/>
          <a:srcRect/>
          <a:stretch>
            <a:fillRect/>
          </a:stretch>
        </p:blipFill>
        <p:spPr bwMode="auto">
          <a:xfrm>
            <a:off x="8963493" y="6408854"/>
            <a:ext cx="1225532" cy="366889"/>
          </a:xfrm>
          <a:prstGeom prst="rect">
            <a:avLst/>
          </a:prstGeom>
          <a:noFill/>
          <a:ln w="9525">
            <a:noFill/>
            <a:miter lim="800000"/>
            <a:headEnd/>
            <a:tailEnd/>
          </a:ln>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2510624659"/>
      </p:ext>
    </p:extLst>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r>
              <a:rPr lang="en-US" smtClean="0"/>
              <a:t>18-19 November 2013</a:t>
            </a:r>
            <a:endParaRPr lang="en-US"/>
          </a:p>
        </p:txBody>
      </p:sp>
      <p:sp>
        <p:nvSpPr>
          <p:cNvPr id="7"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r>
              <a:rPr lang="en-US" smtClean="0"/>
              <a:t>OpenCube kick-off meeting</a:t>
            </a:r>
            <a:endParaRPr lang="en-US"/>
          </a:p>
        </p:txBody>
      </p:sp>
      <p:sp>
        <p:nvSpPr>
          <p:cNvPr id="11" name="Title 1"/>
          <p:cNvSpPr>
            <a:spLocks noGrp="1"/>
          </p:cNvSpPr>
          <p:nvPr>
            <p:ph type="title"/>
          </p:nvPr>
        </p:nvSpPr>
        <p:spPr>
          <a:xfrm>
            <a:off x="829292" y="146949"/>
            <a:ext cx="10537488" cy="724242"/>
          </a:xfrm>
          <a:prstGeom prst="rect">
            <a:avLst/>
          </a:prstGeom>
        </p:spPr>
        <p:txBody>
          <a:bodyPr anchor="b"/>
          <a:lstStyle>
            <a:lvl1pPr>
              <a:defRPr sz="3200"/>
            </a:lvl1pPr>
          </a:lstStyle>
          <a:p>
            <a:r>
              <a:rPr lang="en-US" dirty="0" smtClean="0"/>
              <a:t>Click to edit Master title style</a:t>
            </a:r>
            <a:endParaRPr lang="en-US" dirty="0"/>
          </a:p>
        </p:txBody>
      </p:sp>
      <p:sp>
        <p:nvSpPr>
          <p:cNvPr id="9" name="Slide Number Placeholder 5"/>
          <p:cNvSpPr>
            <a:spLocks noGrp="1"/>
          </p:cNvSpPr>
          <p:nvPr>
            <p:ph type="sldNum" sz="quarter" idx="4"/>
          </p:nvPr>
        </p:nvSpPr>
        <p:spPr>
          <a:xfrm>
            <a:off x="8077201" y="6356350"/>
            <a:ext cx="68679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dirty="0"/>
          </a:p>
        </p:txBody>
      </p:sp>
      <p:pic>
        <p:nvPicPr>
          <p:cNvPr id="8" name="Picture 2" descr="new_opencubelogo"/>
          <p:cNvPicPr>
            <a:picLocks noChangeAspect="1" noChangeArrowheads="1"/>
          </p:cNvPicPr>
          <p:nvPr userDrawn="1"/>
        </p:nvPicPr>
        <p:blipFill>
          <a:blip r:embed="rId2" cstate="print"/>
          <a:srcRect/>
          <a:stretch>
            <a:fillRect/>
          </a:stretch>
        </p:blipFill>
        <p:spPr bwMode="auto">
          <a:xfrm>
            <a:off x="8963493" y="6408854"/>
            <a:ext cx="1225532" cy="366889"/>
          </a:xfrm>
          <a:prstGeom prst="rect">
            <a:avLst/>
          </a:prstGeom>
          <a:noFill/>
          <a:ln w="9525">
            <a:noFill/>
            <a:miter lim="800000"/>
            <a:headEnd/>
            <a:tailEnd/>
          </a:ln>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94028468"/>
      </p:ext>
    </p:extLst>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r>
              <a:rPr lang="en-US" smtClean="0"/>
              <a:t>18-19 November 2013</a:t>
            </a:r>
            <a:endParaRPr lang="en-US"/>
          </a:p>
        </p:txBody>
      </p:sp>
      <p:sp>
        <p:nvSpPr>
          <p:cNvPr id="6"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r>
              <a:rPr lang="en-US" smtClean="0"/>
              <a:t>OpenCube kick-off meeting</a:t>
            </a:r>
            <a:endParaRPr lang="en-US"/>
          </a:p>
        </p:txBody>
      </p:sp>
      <p:sp>
        <p:nvSpPr>
          <p:cNvPr id="8" name="Slide Number Placeholder 5"/>
          <p:cNvSpPr>
            <a:spLocks noGrp="1"/>
          </p:cNvSpPr>
          <p:nvPr>
            <p:ph type="sldNum" sz="quarter" idx="4"/>
          </p:nvPr>
        </p:nvSpPr>
        <p:spPr>
          <a:xfrm>
            <a:off x="8077201" y="6356350"/>
            <a:ext cx="68679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dirty="0"/>
          </a:p>
        </p:txBody>
      </p:sp>
      <p:pic>
        <p:nvPicPr>
          <p:cNvPr id="7" name="Picture 2" descr="new_opencubelogo"/>
          <p:cNvPicPr>
            <a:picLocks noChangeAspect="1" noChangeArrowheads="1"/>
          </p:cNvPicPr>
          <p:nvPr userDrawn="1"/>
        </p:nvPicPr>
        <p:blipFill>
          <a:blip r:embed="rId2" cstate="print"/>
          <a:srcRect/>
          <a:stretch>
            <a:fillRect/>
          </a:stretch>
        </p:blipFill>
        <p:spPr bwMode="auto">
          <a:xfrm>
            <a:off x="8963493" y="6408854"/>
            <a:ext cx="1225532" cy="366889"/>
          </a:xfrm>
          <a:prstGeom prst="rect">
            <a:avLst/>
          </a:prstGeom>
          <a:noFill/>
          <a:ln w="9525">
            <a:noFill/>
            <a:miter lim="800000"/>
            <a:headEnd/>
            <a:tailEnd/>
          </a:ln>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1552341441"/>
      </p:ext>
    </p:extLst>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101850"/>
            <a:ext cx="3932237" cy="37592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r>
              <a:rPr lang="en-US" smtClean="0"/>
              <a:t>18-19 November 2013</a:t>
            </a:r>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r>
              <a:rPr lang="en-US" dirty="0" err="1" smtClean="0"/>
              <a:t>OpenCube</a:t>
            </a:r>
            <a:r>
              <a:rPr lang="en-US" dirty="0" smtClean="0"/>
              <a:t> kick-off meeting</a:t>
            </a:r>
            <a:endParaRPr lang="en-US" dirty="0"/>
          </a:p>
        </p:txBody>
      </p:sp>
      <p:sp>
        <p:nvSpPr>
          <p:cNvPr id="11" name="Slide Number Placeholder 5"/>
          <p:cNvSpPr>
            <a:spLocks noGrp="1"/>
          </p:cNvSpPr>
          <p:nvPr>
            <p:ph type="sldNum" sz="quarter" idx="4"/>
          </p:nvPr>
        </p:nvSpPr>
        <p:spPr>
          <a:xfrm>
            <a:off x="8077201" y="6356350"/>
            <a:ext cx="68679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dirty="0"/>
          </a:p>
        </p:txBody>
      </p:sp>
      <p:pic>
        <p:nvPicPr>
          <p:cNvPr id="10" name="Picture 2" descr="new_opencubelogo"/>
          <p:cNvPicPr>
            <a:picLocks noChangeAspect="1" noChangeArrowheads="1"/>
          </p:cNvPicPr>
          <p:nvPr userDrawn="1"/>
        </p:nvPicPr>
        <p:blipFill>
          <a:blip r:embed="rId2" cstate="print"/>
          <a:srcRect/>
          <a:stretch>
            <a:fillRect/>
          </a:stretch>
        </p:blipFill>
        <p:spPr bwMode="auto">
          <a:xfrm>
            <a:off x="8963493" y="6408854"/>
            <a:ext cx="1225532" cy="366889"/>
          </a:xfrm>
          <a:prstGeom prst="rect">
            <a:avLst/>
          </a:prstGeom>
          <a:noFill/>
          <a:ln w="9525">
            <a:noFill/>
            <a:miter lim="800000"/>
            <a:headEnd/>
            <a:tailEnd/>
          </a:ln>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3014592484"/>
      </p:ext>
    </p:extLst>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dirty="0" smtClean="0"/>
              <a:t>Click to edit Master title style</a:t>
            </a:r>
            <a:endParaRPr lang="en-US" dirty="0"/>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r>
              <a:rPr lang="en-US" smtClean="0"/>
              <a:t>18-19 November 2013</a:t>
            </a:r>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r>
              <a:rPr lang="en-US" smtClean="0"/>
              <a:t>OpenCube kick-off meeting</a:t>
            </a:r>
            <a:endParaRPr lang="en-US"/>
          </a:p>
        </p:txBody>
      </p:sp>
      <p:sp>
        <p:nvSpPr>
          <p:cNvPr id="11" name="Slide Number Placeholder 5"/>
          <p:cNvSpPr>
            <a:spLocks noGrp="1"/>
          </p:cNvSpPr>
          <p:nvPr>
            <p:ph type="sldNum" sz="quarter" idx="4"/>
          </p:nvPr>
        </p:nvSpPr>
        <p:spPr>
          <a:xfrm>
            <a:off x="8077201" y="6356350"/>
            <a:ext cx="68679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dirty="0"/>
          </a:p>
        </p:txBody>
      </p:sp>
      <p:pic>
        <p:nvPicPr>
          <p:cNvPr id="10" name="Picture 2" descr="new_opencubelogo"/>
          <p:cNvPicPr>
            <a:picLocks noChangeAspect="1" noChangeArrowheads="1"/>
          </p:cNvPicPr>
          <p:nvPr userDrawn="1"/>
        </p:nvPicPr>
        <p:blipFill>
          <a:blip r:embed="rId2" cstate="print"/>
          <a:srcRect/>
          <a:stretch>
            <a:fillRect/>
          </a:stretch>
        </p:blipFill>
        <p:spPr bwMode="auto">
          <a:xfrm>
            <a:off x="8963493" y="6408854"/>
            <a:ext cx="1225532" cy="366889"/>
          </a:xfrm>
          <a:prstGeom prst="rect">
            <a:avLst/>
          </a:prstGeom>
          <a:noFill/>
          <a:ln w="9525">
            <a:noFill/>
            <a:miter lim="800000"/>
            <a:headEnd/>
            <a:tailEnd/>
          </a:ln>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1595501371"/>
      </p:ext>
    </p:extLst>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e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34" name="Date Placeholder 3"/>
          <p:cNvSpPr>
            <a:spLocks noGrp="1"/>
          </p:cNvSpPr>
          <p:nvPr>
            <p:ph type="dt" sz="half" idx="2"/>
          </p:nvPr>
        </p:nvSpPr>
        <p:spPr>
          <a:xfrm>
            <a:off x="1144228" y="6356350"/>
            <a:ext cx="2855115" cy="365125"/>
          </a:xfrm>
          <a:prstGeom prst="rect">
            <a:avLst/>
          </a:prstGeom>
        </p:spPr>
        <p:txBody>
          <a:bodyPr vert="horz" lIns="91440" tIns="45720" rIns="91440" bIns="45720" rtlCol="0" anchor="ctr"/>
          <a:lstStyle>
            <a:lvl1pPr algn="l">
              <a:defRPr sz="1200">
                <a:solidFill>
                  <a:schemeClr val="accent3"/>
                </a:solidFill>
                <a:latin typeface="Calibri"/>
                <a:cs typeface="Calibri"/>
              </a:defRPr>
            </a:lvl1pPr>
          </a:lstStyle>
          <a:p>
            <a:r>
              <a:rPr lang="en-US" dirty="0" smtClean="0"/>
              <a:t>19 October 2014, Riva del Garda, Italy</a:t>
            </a:r>
            <a:endParaRPr lang="en-US" dirty="0"/>
          </a:p>
        </p:txBody>
      </p:sp>
      <p:sp>
        <p:nvSpPr>
          <p:cNvPr id="3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latin typeface="Calibri"/>
                <a:cs typeface="Calibri"/>
              </a:defRPr>
            </a:lvl1pPr>
          </a:lstStyle>
          <a:p>
            <a:r>
              <a:rPr lang="en-US" dirty="0" smtClean="0"/>
              <a:t>ISWC 2014 – </a:t>
            </a:r>
            <a:r>
              <a:rPr lang="en-US" dirty="0" err="1" smtClean="0"/>
              <a:t>SemStats</a:t>
            </a:r>
            <a:r>
              <a:rPr lang="en-US" dirty="0" smtClean="0"/>
              <a:t> 2014</a:t>
            </a:r>
            <a:endParaRPr lang="en-US" dirty="0"/>
          </a:p>
        </p:txBody>
      </p:sp>
      <p:sp>
        <p:nvSpPr>
          <p:cNvPr id="36" name="Slide Number Placeholder 5"/>
          <p:cNvSpPr>
            <a:spLocks noGrp="1"/>
          </p:cNvSpPr>
          <p:nvPr>
            <p:ph type="sldNum" sz="quarter" idx="4"/>
          </p:nvPr>
        </p:nvSpPr>
        <p:spPr>
          <a:xfrm>
            <a:off x="8077201" y="6356350"/>
            <a:ext cx="1910944" cy="365125"/>
          </a:xfrm>
          <a:prstGeom prst="rect">
            <a:avLst/>
          </a:prstGeom>
        </p:spPr>
        <p:txBody>
          <a:bodyPr vert="horz" lIns="91440" tIns="45720" rIns="91440" bIns="45720" rtlCol="0" anchor="ctr"/>
          <a:lstStyle>
            <a:lvl1pPr algn="r">
              <a:defRPr sz="1200">
                <a:solidFill>
                  <a:schemeClr val="accent3"/>
                </a:solidFill>
                <a:latin typeface="Calibri"/>
                <a:cs typeface="Calibri"/>
              </a:defRPr>
            </a:lvl1pPr>
          </a:lstStyle>
          <a:p>
            <a:fld id="{10E4A4DB-036F-4816-A98C-42C4167E83C5}" type="slidenum">
              <a:rPr lang="en-US" smtClean="0"/>
              <a:pPr/>
              <a:t>‹#›</a:t>
            </a:fld>
            <a:endParaRPr lang="en-US" dirty="0"/>
          </a:p>
        </p:txBody>
      </p:sp>
      <p:sp>
        <p:nvSpPr>
          <p:cNvPr id="37" name="Text Placeholder 2"/>
          <p:cNvSpPr>
            <a:spLocks noGrp="1"/>
          </p:cNvSpPr>
          <p:nvPr>
            <p:ph type="body" idx="1"/>
          </p:nvPr>
        </p:nvSpPr>
        <p:spPr>
          <a:xfrm>
            <a:off x="838200" y="1039132"/>
            <a:ext cx="10515600" cy="513783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8" name="Title Placeholder 1"/>
          <p:cNvSpPr>
            <a:spLocks noGrp="1"/>
          </p:cNvSpPr>
          <p:nvPr>
            <p:ph type="title"/>
          </p:nvPr>
        </p:nvSpPr>
        <p:spPr>
          <a:xfrm>
            <a:off x="848697" y="134217"/>
            <a:ext cx="10486596" cy="72647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pic>
        <p:nvPicPr>
          <p:cNvPr id="19" name="Picture 18"/>
          <p:cNvPicPr>
            <a:picLocks noChangeAspect="1"/>
          </p:cNvPicPr>
          <p:nvPr userDrawn="1"/>
        </p:nvPicPr>
        <p:blipFill>
          <a:blip r:embed="rId13" cstate="print"/>
          <a:srcRect r="45019"/>
          <a:stretch>
            <a:fillRect/>
          </a:stretch>
        </p:blipFill>
        <p:spPr>
          <a:xfrm>
            <a:off x="10252181" y="6347692"/>
            <a:ext cx="622194" cy="405348"/>
          </a:xfrm>
          <a:prstGeom prst="rect">
            <a:avLst/>
          </a:prstGeom>
        </p:spPr>
      </p:pic>
      <p:cxnSp>
        <p:nvCxnSpPr>
          <p:cNvPr id="20" name="Straight Connector 19"/>
          <p:cNvCxnSpPr/>
          <p:nvPr userDrawn="1"/>
        </p:nvCxnSpPr>
        <p:spPr>
          <a:xfrm flipV="1">
            <a:off x="829155" y="6381730"/>
            <a:ext cx="339009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845113" y="887139"/>
            <a:ext cx="10490180" cy="5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V="1">
            <a:off x="4308673" y="6376686"/>
            <a:ext cx="3390092" cy="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7793226" y="6376688"/>
            <a:ext cx="2335068" cy="504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31719088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9" r:id="rId10"/>
  </p:sldLayoutIdLst>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timing>
    <p:tnLst>
      <p:par>
        <p:cTn id="1" dur="indefinite" restart="never" nodeType="tmRoot"/>
      </p:par>
    </p:tnLst>
  </p:timing>
  <p:hf hdr="0"/>
  <p:txStyles>
    <p:titleStyle>
      <a:lvl1pPr algn="l" defTabSz="914400" rtl="0" eaLnBrk="1" latinLnBrk="0" hangingPunct="1">
        <a:spcBef>
          <a:spcPct val="0"/>
        </a:spcBef>
        <a:buNone/>
        <a:defRPr sz="3600" kern="1200">
          <a:solidFill>
            <a:schemeClr val="tx2"/>
          </a:solidFill>
          <a:latin typeface="Calibri"/>
          <a:ea typeface="+mj-ea"/>
          <a:cs typeface="Calibri"/>
        </a:defRPr>
      </a:lvl1pPr>
    </p:titleStyle>
    <p:bodyStyle>
      <a:lvl1pPr marL="228600" indent="-228600" algn="l" defTabSz="914400" rtl="0" eaLnBrk="1" latinLnBrk="0" hangingPunct="1">
        <a:lnSpc>
          <a:spcPct val="90000"/>
        </a:lnSpc>
        <a:spcBef>
          <a:spcPct val="30000"/>
        </a:spcBef>
        <a:buClr>
          <a:schemeClr val="accent2"/>
        </a:buClr>
        <a:buFont typeface="Wingdings" panose="05000000000000000000" pitchFamily="2" charset="2"/>
        <a:buChar char="§"/>
        <a:defRPr sz="2800" kern="1200">
          <a:solidFill>
            <a:schemeClr val="tx1"/>
          </a:solidFill>
          <a:latin typeface="Calibri"/>
          <a:ea typeface="+mn-ea"/>
          <a:cs typeface="Calibri"/>
        </a:defRPr>
      </a:lvl1pPr>
      <a:lvl2pPr marL="685800" indent="-228600" algn="l" defTabSz="914400" rtl="0" eaLnBrk="1" latinLnBrk="0" hangingPunct="1">
        <a:lnSpc>
          <a:spcPct val="90000"/>
        </a:lnSpc>
        <a:spcBef>
          <a:spcPct val="30000"/>
        </a:spcBef>
        <a:buClr>
          <a:schemeClr val="accent2"/>
        </a:buClr>
        <a:buFont typeface="Wingdings" panose="05000000000000000000" pitchFamily="2" charset="2"/>
        <a:buChar char="§"/>
        <a:defRPr sz="2400" kern="1200">
          <a:solidFill>
            <a:schemeClr val="tx1"/>
          </a:solidFill>
          <a:latin typeface="Calibri"/>
          <a:ea typeface="+mn-ea"/>
          <a:cs typeface="Calibri"/>
        </a:defRPr>
      </a:lvl2pPr>
      <a:lvl3pPr marL="1143000" indent="-228600" algn="l" defTabSz="914400" rtl="0" eaLnBrk="1" latinLnBrk="0" hangingPunct="1">
        <a:lnSpc>
          <a:spcPct val="90000"/>
        </a:lnSpc>
        <a:spcBef>
          <a:spcPct val="30000"/>
        </a:spcBef>
        <a:buClr>
          <a:schemeClr val="accent2"/>
        </a:buClr>
        <a:buFont typeface="Wingdings" panose="05000000000000000000" pitchFamily="2" charset="2"/>
        <a:buChar char="§"/>
        <a:defRPr sz="2000" kern="1200">
          <a:solidFill>
            <a:schemeClr val="tx1"/>
          </a:solidFill>
          <a:latin typeface="Calibri"/>
          <a:ea typeface="+mn-ea"/>
          <a:cs typeface="Calibri"/>
        </a:defRPr>
      </a:lvl3pPr>
      <a:lvl4pPr marL="16002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Calibri"/>
          <a:ea typeface="+mn-ea"/>
          <a:cs typeface="Calibri"/>
        </a:defRPr>
      </a:lvl4pPr>
      <a:lvl5pPr marL="20574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Calibri"/>
          <a:ea typeface="+mn-ea"/>
          <a:cs typeface="Calibri"/>
        </a:defRPr>
      </a:lvl5pPr>
      <a:lvl6pPr marL="25146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25741F70-73C0-E04E-BB70-DF51D1948A33}" type="datetimeFigureOut">
              <a:rPr lang="en-US" smtClean="0">
                <a:solidFill>
                  <a:prstClr val="black">
                    <a:tint val="75000"/>
                  </a:prstClr>
                </a:solidFill>
              </a:rPr>
              <a:pPr defTabSz="457200"/>
              <a:t>10/19/14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56935F3A-7384-2B45-A99A-6AC8D14568CA}"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29687114"/>
      </p:ext>
    </p:extLst>
  </p:cSld>
  <p:clrMap bg1="lt1" tx1="dk1" bg2="lt2" tx2="dk2" accent1="accent1" accent2="accent2" accent3="accent3" accent4="accent4" accent5="accent5" accent6="accent6" hlink="hlink" folHlink="folHlink"/>
  <p:sldLayoutIdLst>
    <p:sldLayoutId id="214748370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gif"/><Relationship Id="rId5" Type="http://schemas.openxmlformats.org/officeDocument/2006/relationships/image" Target="../media/image17.wmf"/><Relationship Id="rId6" Type="http://schemas.openxmlformats.org/officeDocument/2006/relationships/image" Target="../media/image18.wmf"/><Relationship Id="rId7" Type="http://schemas.openxmlformats.org/officeDocument/2006/relationships/image" Target="../media/image19.wmf"/><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pendatacommunities.org" TargetMode="Externa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opencube-toolkit.eu" TargetMode="External"/><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hyperlink" Target="http://opencube-project.e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on-stat.org/forma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rafter.org" TargetMode="Externa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smtClean="0"/>
          </a:p>
        </p:txBody>
      </p:sp>
      <p:sp>
        <p:nvSpPr>
          <p:cNvPr id="2" name="Title 1"/>
          <p:cNvSpPr>
            <a:spLocks noGrp="1"/>
          </p:cNvSpPr>
          <p:nvPr>
            <p:ph type="ctrTitle"/>
          </p:nvPr>
        </p:nvSpPr>
        <p:spPr>
          <a:xfrm>
            <a:off x="1081051" y="912610"/>
            <a:ext cx="9834417" cy="2387600"/>
          </a:xfrm>
        </p:spPr>
        <p:txBody>
          <a:bodyPr>
            <a:normAutofit fontScale="90000"/>
          </a:bodyPr>
          <a:lstStyle/>
          <a:p>
            <a:r>
              <a:rPr lang="en-US" sz="4444" dirty="0" smtClean="0"/>
              <a:t>Creating and Utilizing Linked Open Statistical Data for the Development of Advanced Analytics Services</a:t>
            </a:r>
            <a:r>
              <a:rPr lang="en-US" dirty="0" smtClean="0"/>
              <a:t/>
            </a:r>
            <a:br>
              <a:rPr lang="en-US" dirty="0" smtClean="0"/>
            </a:br>
            <a:r>
              <a:rPr lang="en-US" sz="2600" dirty="0" smtClean="0"/>
              <a:t>E. Kalampokis, A. </a:t>
            </a:r>
            <a:r>
              <a:rPr lang="en-US" sz="2600" dirty="0" err="1" smtClean="0"/>
              <a:t>Karamanou</a:t>
            </a:r>
            <a:r>
              <a:rPr lang="en-US" sz="2600" dirty="0" smtClean="0"/>
              <a:t>, A. </a:t>
            </a:r>
            <a:r>
              <a:rPr lang="en-US" sz="2600" dirty="0" err="1" smtClean="0"/>
              <a:t>Nikolov</a:t>
            </a:r>
            <a:r>
              <a:rPr lang="en-US" sz="2600" dirty="0" smtClean="0"/>
              <a:t>, P. </a:t>
            </a:r>
            <a:r>
              <a:rPr lang="en-US" sz="2600" dirty="0" err="1" smtClean="0"/>
              <a:t>Haase</a:t>
            </a:r>
            <a:r>
              <a:rPr lang="en-US" sz="2600" dirty="0" smtClean="0"/>
              <a:t>, R. </a:t>
            </a:r>
            <a:r>
              <a:rPr lang="en-US" sz="2600" dirty="0" err="1" smtClean="0"/>
              <a:t>Cyganiak</a:t>
            </a:r>
            <a:r>
              <a:rPr lang="en-US" sz="2600" dirty="0" smtClean="0"/>
              <a:t>, B. Roberts, P. </a:t>
            </a:r>
            <a:r>
              <a:rPr lang="en-US" sz="2600" dirty="0" err="1" smtClean="0"/>
              <a:t>Hermans</a:t>
            </a:r>
            <a:r>
              <a:rPr lang="en-US" sz="2600" dirty="0" smtClean="0"/>
              <a:t>, E. </a:t>
            </a:r>
            <a:r>
              <a:rPr lang="en-US" sz="2600" dirty="0" err="1" smtClean="0"/>
              <a:t>Tambouris</a:t>
            </a:r>
            <a:r>
              <a:rPr lang="en-US" sz="2600" dirty="0" smtClean="0"/>
              <a:t>, K. </a:t>
            </a:r>
            <a:r>
              <a:rPr lang="en-US" sz="2600" dirty="0" err="1" smtClean="0"/>
              <a:t>Tarabanis</a:t>
            </a:r>
            <a:endParaRPr lang="en-US" sz="2600" dirty="0"/>
          </a:p>
        </p:txBody>
      </p:sp>
      <p:pic>
        <p:nvPicPr>
          <p:cNvPr id="4" name="Picture 3"/>
          <p:cNvPicPr>
            <a:picLocks noChangeAspect="1"/>
          </p:cNvPicPr>
          <p:nvPr/>
        </p:nvPicPr>
        <p:blipFill>
          <a:blip r:embed="rId3"/>
          <a:srcRect r="66621"/>
          <a:stretch>
            <a:fillRect/>
          </a:stretch>
        </p:blipFill>
        <p:spPr>
          <a:xfrm>
            <a:off x="1521455" y="4037489"/>
            <a:ext cx="3596434" cy="1017593"/>
          </a:xfrm>
          <a:prstGeom prst="rect">
            <a:avLst/>
          </a:prstGeom>
        </p:spPr>
      </p:pic>
      <p:pic>
        <p:nvPicPr>
          <p:cNvPr id="5" name="Picture 4"/>
          <p:cNvPicPr>
            <a:picLocks noChangeAspect="1"/>
          </p:cNvPicPr>
          <p:nvPr/>
        </p:nvPicPr>
        <p:blipFill>
          <a:blip r:embed="rId4"/>
          <a:stretch>
            <a:fillRect/>
          </a:stretch>
        </p:blipFill>
        <p:spPr>
          <a:xfrm>
            <a:off x="7691274" y="4040084"/>
            <a:ext cx="3054737" cy="952126"/>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p14="http://schemas.microsoft.com/office/powerpoint/2010/main" xmlns="" val="821985369"/>
      </p:ext>
    </p:extLst>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srcRect/>
          <a:stretch>
            <a:fillRect/>
          </a:stretch>
        </p:blipFill>
        <p:spPr bwMode="auto">
          <a:xfrm>
            <a:off x="4477450" y="2475017"/>
            <a:ext cx="7583735" cy="4333807"/>
          </a:xfrm>
          <a:prstGeom prst="rect">
            <a:avLst/>
          </a:prstGeom>
          <a:noFill/>
          <a:ln w="9525">
            <a:noFill/>
            <a:miter lim="800000"/>
            <a:headEnd/>
            <a:tailEnd/>
          </a:ln>
        </p:spPr>
      </p:pic>
      <p:sp>
        <p:nvSpPr>
          <p:cNvPr id="6" name="Rechteck 5"/>
          <p:cNvSpPr/>
          <p:nvPr/>
        </p:nvSpPr>
        <p:spPr bwMode="auto">
          <a:xfrm>
            <a:off x="3503712" y="2479570"/>
            <a:ext cx="9025003" cy="4333807"/>
          </a:xfrm>
          <a:prstGeom prst="rect">
            <a:avLst/>
          </a:prstGeom>
          <a:gradFill flip="none" rotWithShape="1">
            <a:gsLst>
              <a:gs pos="0">
                <a:schemeClr val="bg1">
                  <a:alpha val="0"/>
                </a:schemeClr>
              </a:gs>
              <a:gs pos="60000">
                <a:schemeClr val="bg1"/>
              </a:gs>
            </a:gsLst>
            <a:path path="circle">
              <a:fillToRect l="50000" t="50000" r="50000" b="50000"/>
            </a:path>
            <a:tileRect/>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effectLst/>
              <a:latin typeface="Verdana" pitchFamily="34" charset="0"/>
            </a:endParaRPr>
          </a:p>
        </p:txBody>
      </p:sp>
      <p:pic>
        <p:nvPicPr>
          <p:cNvPr id="8" name="Picture 8" descr="http://epp.eurostat.ec.europa.eu/statistics_explained/images/2/28/Eurostat_logo_RGB_60.jpg"/>
          <p:cNvPicPr>
            <a:picLocks noChangeAspect="1" noChangeArrowheads="1"/>
          </p:cNvPicPr>
          <p:nvPr/>
        </p:nvPicPr>
        <p:blipFill>
          <a:blip r:embed="rId3" cstate="print">
            <a:clrChange>
              <a:clrFrom>
                <a:srgbClr val="FFFFFF"/>
              </a:clrFrom>
              <a:clrTo>
                <a:srgbClr val="FFFFFF">
                  <a:alpha val="0"/>
                </a:srgbClr>
              </a:clrTo>
            </a:clrChange>
            <a:grayscl/>
            <a:lum bright="18000"/>
          </a:blip>
          <a:srcRect/>
          <a:stretch>
            <a:fillRect/>
          </a:stretch>
        </p:blipFill>
        <p:spPr bwMode="auto">
          <a:xfrm>
            <a:off x="8400256" y="1844825"/>
            <a:ext cx="1635547" cy="553641"/>
          </a:xfrm>
          <a:prstGeom prst="rect">
            <a:avLst/>
          </a:prstGeom>
          <a:noFill/>
        </p:spPr>
      </p:pic>
      <p:grpSp>
        <p:nvGrpSpPr>
          <p:cNvPr id="2" name="Group 132"/>
          <p:cNvGrpSpPr/>
          <p:nvPr/>
        </p:nvGrpSpPr>
        <p:grpSpPr>
          <a:xfrm>
            <a:off x="10032438" y="1690556"/>
            <a:ext cx="1356551" cy="1122455"/>
            <a:chOff x="6549180" y="685800"/>
            <a:chExt cx="1680420" cy="1853912"/>
          </a:xfrm>
        </p:grpSpPr>
        <p:sp>
          <p:nvSpPr>
            <p:cNvPr id="10" name="TextBox 130"/>
            <p:cNvSpPr txBox="1"/>
            <p:nvPr/>
          </p:nvSpPr>
          <p:spPr>
            <a:xfrm>
              <a:off x="6549180" y="2120330"/>
              <a:ext cx="1388410" cy="419382"/>
            </a:xfrm>
            <a:prstGeom prst="rect">
              <a:avLst/>
            </a:prstGeom>
            <a:noFill/>
          </p:spPr>
          <p:txBody>
            <a:bodyPr wrap="none" rtlCol="0">
              <a:spAutoFit/>
            </a:bodyPr>
            <a:lstStyle/>
            <a:p>
              <a:r>
                <a:rPr lang="en-US" sz="1050" b="1" dirty="0" smtClean="0">
                  <a:solidFill>
                    <a:schemeClr val="tx2"/>
                  </a:solidFill>
                  <a:latin typeface="Lucida Sans" pitchFamily="34" charset="0"/>
                  <a:ea typeface="Verdana" pitchFamily="34" charset="0"/>
                  <a:cs typeface="Lucida Sans" pitchFamily="34" charset="0"/>
                </a:rPr>
                <a:t>WORLD BANK</a:t>
              </a:r>
              <a:endParaRPr lang="en-US" sz="1050" b="1" dirty="0">
                <a:solidFill>
                  <a:schemeClr val="tx2"/>
                </a:solidFill>
                <a:latin typeface="Lucida Sans" pitchFamily="34" charset="0"/>
                <a:ea typeface="Verdana" pitchFamily="34" charset="0"/>
                <a:cs typeface="Lucida Sans" pitchFamily="34" charset="0"/>
              </a:endParaRPr>
            </a:p>
          </p:txBody>
        </p:sp>
        <p:pic>
          <p:nvPicPr>
            <p:cNvPr id="11" name="Picture 6" descr="http://www.ujet.si/wp-content/uploads/2010/04/worldbank-LOGO-172x172.gif"/>
            <p:cNvPicPr>
              <a:picLocks noChangeAspect="1" noChangeArrowheads="1"/>
            </p:cNvPicPr>
            <p:nvPr/>
          </p:nvPicPr>
          <p:blipFill>
            <a:blip r:embed="rId4" cstate="print">
              <a:lum bright="34000"/>
            </a:blip>
            <a:srcRect l="9302" t="4651" r="6977" b="6977"/>
            <a:stretch>
              <a:fillRect/>
            </a:stretch>
          </p:blipFill>
          <p:spPr bwMode="auto">
            <a:xfrm>
              <a:off x="6858000" y="685800"/>
              <a:ext cx="1371600" cy="1447800"/>
            </a:xfrm>
            <a:prstGeom prst="rect">
              <a:avLst/>
            </a:prstGeom>
            <a:noFill/>
          </p:spPr>
        </p:pic>
      </p:grpSp>
      <p:sp>
        <p:nvSpPr>
          <p:cNvPr id="3" name="Inhaltsplatzhalter 2"/>
          <p:cNvSpPr>
            <a:spLocks noGrp="1"/>
          </p:cNvSpPr>
          <p:nvPr>
            <p:ph idx="1"/>
          </p:nvPr>
        </p:nvSpPr>
        <p:spPr/>
        <p:txBody>
          <a:bodyPr>
            <a:normAutofit/>
          </a:bodyPr>
          <a:lstStyle/>
          <a:p>
            <a:pPr marL="342900" indent="-342900">
              <a:buFont typeface="Arial"/>
              <a:buChar char="•"/>
            </a:pPr>
            <a:r>
              <a:rPr lang="de-DE" dirty="0" smtClean="0"/>
              <a:t>Data </a:t>
            </a:r>
            <a:r>
              <a:rPr lang="de-DE" dirty="0" err="1" smtClean="0"/>
              <a:t>collection</a:t>
            </a:r>
            <a:endParaRPr lang="de-DE" dirty="0" smtClean="0"/>
          </a:p>
          <a:p>
            <a:pPr marL="703263" lvl="1" indent="-342900">
              <a:buFont typeface="Arial"/>
              <a:buChar char="•"/>
            </a:pPr>
            <a:r>
              <a:rPr lang="de-DE" dirty="0" smtClean="0"/>
              <a:t>Integration </a:t>
            </a:r>
            <a:r>
              <a:rPr lang="de-DE" dirty="0" err="1" smtClean="0"/>
              <a:t>of</a:t>
            </a:r>
            <a:r>
              <a:rPr lang="de-DE" dirty="0" smtClean="0"/>
              <a:t> </a:t>
            </a:r>
            <a:r>
              <a:rPr lang="de-DE" dirty="0" err="1" smtClean="0"/>
              <a:t>major</a:t>
            </a:r>
            <a:r>
              <a:rPr lang="de-DE" dirty="0" smtClean="0"/>
              <a:t> open </a:t>
            </a:r>
            <a:r>
              <a:rPr lang="de-DE" dirty="0" err="1" smtClean="0"/>
              <a:t>data</a:t>
            </a:r>
            <a:r>
              <a:rPr lang="de-DE" dirty="0" smtClean="0"/>
              <a:t> </a:t>
            </a:r>
            <a:r>
              <a:rPr lang="de-DE" dirty="0" err="1" smtClean="0"/>
              <a:t>catalogs</a:t>
            </a:r>
            <a:endParaRPr lang="de-DE" dirty="0" smtClean="0"/>
          </a:p>
          <a:p>
            <a:pPr marL="342900" indent="-342900">
              <a:buFont typeface="Arial"/>
              <a:buChar char="•"/>
            </a:pPr>
            <a:r>
              <a:rPr lang="de-DE" dirty="0" smtClean="0"/>
              <a:t>UI </a:t>
            </a:r>
            <a:r>
              <a:rPr lang="de-DE" dirty="0" err="1" smtClean="0"/>
              <a:t>for</a:t>
            </a:r>
            <a:r>
              <a:rPr lang="de-DE" dirty="0" smtClean="0"/>
              <a:t> </a:t>
            </a:r>
            <a:r>
              <a:rPr lang="de-DE" dirty="0" err="1" smtClean="0"/>
              <a:t>search</a:t>
            </a:r>
            <a:r>
              <a:rPr lang="de-DE" dirty="0" smtClean="0"/>
              <a:t> </a:t>
            </a:r>
            <a:r>
              <a:rPr lang="de-DE" dirty="0" err="1" smtClean="0"/>
              <a:t>and</a:t>
            </a:r>
            <a:r>
              <a:rPr lang="de-DE" dirty="0" smtClean="0"/>
              <a:t> </a:t>
            </a:r>
            <a:r>
              <a:rPr lang="de-DE" dirty="0" err="1" smtClean="0"/>
              <a:t>exploration</a:t>
            </a:r>
            <a:r>
              <a:rPr lang="de-DE" dirty="0" smtClean="0"/>
              <a:t> </a:t>
            </a:r>
            <a:r>
              <a:rPr lang="de-DE" dirty="0" err="1" smtClean="0"/>
              <a:t>of</a:t>
            </a:r>
            <a:r>
              <a:rPr lang="de-DE" dirty="0" smtClean="0"/>
              <a:t> </a:t>
            </a:r>
            <a:r>
              <a:rPr lang="de-DE" dirty="0" err="1" smtClean="0"/>
              <a:t>data</a:t>
            </a:r>
            <a:r>
              <a:rPr lang="de-DE" dirty="0" smtClean="0"/>
              <a:t> </a:t>
            </a:r>
            <a:r>
              <a:rPr lang="de-DE" dirty="0" err="1" smtClean="0"/>
              <a:t>sets</a:t>
            </a:r>
            <a:endParaRPr lang="de-DE" dirty="0" smtClean="0"/>
          </a:p>
          <a:p>
            <a:pPr marL="703263" lvl="1" indent="-342900">
              <a:buFont typeface="Arial"/>
              <a:buChar char="•"/>
            </a:pPr>
            <a:r>
              <a:rPr lang="de-DE" dirty="0"/>
              <a:t>R</a:t>
            </a:r>
            <a:r>
              <a:rPr lang="de-DE" dirty="0" smtClean="0"/>
              <a:t>ich </a:t>
            </a:r>
            <a:r>
              <a:rPr lang="de-DE" dirty="0" err="1" smtClean="0"/>
              <a:t>metadata</a:t>
            </a:r>
            <a:r>
              <a:rPr lang="de-DE" dirty="0" smtClean="0"/>
              <a:t> </a:t>
            </a:r>
            <a:r>
              <a:rPr lang="de-DE" dirty="0" err="1" smtClean="0"/>
              <a:t>based</a:t>
            </a:r>
            <a:r>
              <a:rPr lang="de-DE" dirty="0" smtClean="0"/>
              <a:t> on open </a:t>
            </a:r>
            <a:r>
              <a:rPr lang="de-DE" dirty="0" err="1" smtClean="0"/>
              <a:t>standards</a:t>
            </a:r>
            <a:endParaRPr lang="de-DE" dirty="0" smtClean="0"/>
          </a:p>
          <a:p>
            <a:pPr marL="703263" lvl="1" indent="-342900">
              <a:buFont typeface="Arial"/>
              <a:buChar char="•"/>
            </a:pPr>
            <a:r>
              <a:rPr lang="de-DE" dirty="0" err="1" smtClean="0"/>
              <a:t>Both</a:t>
            </a:r>
            <a:r>
              <a:rPr lang="de-DE" dirty="0" smtClean="0"/>
              <a:t> </a:t>
            </a:r>
            <a:r>
              <a:rPr lang="de-DE" dirty="0" err="1" smtClean="0"/>
              <a:t>descriptive</a:t>
            </a:r>
            <a:r>
              <a:rPr lang="de-DE" dirty="0" smtClean="0"/>
              <a:t> </a:t>
            </a:r>
            <a:r>
              <a:rPr lang="de-DE" dirty="0" err="1" smtClean="0"/>
              <a:t>and</a:t>
            </a:r>
            <a:r>
              <a:rPr lang="de-DE" dirty="0" smtClean="0"/>
              <a:t> </a:t>
            </a:r>
            <a:r>
              <a:rPr lang="de-DE" dirty="0" err="1" smtClean="0"/>
              <a:t>structural</a:t>
            </a:r>
            <a:r>
              <a:rPr lang="de-DE" dirty="0" smtClean="0"/>
              <a:t> </a:t>
            </a:r>
            <a:r>
              <a:rPr lang="de-DE" dirty="0" err="1" smtClean="0"/>
              <a:t>metadata</a:t>
            </a:r>
            <a:endParaRPr lang="de-DE" dirty="0" smtClean="0"/>
          </a:p>
          <a:p>
            <a:pPr marL="342900" indent="-342900">
              <a:buFont typeface="Arial"/>
              <a:buChar char="•"/>
            </a:pPr>
            <a:r>
              <a:rPr lang="de-DE" dirty="0" err="1" smtClean="0"/>
              <a:t>Self</a:t>
            </a:r>
            <a:r>
              <a:rPr lang="de-DE" dirty="0" smtClean="0"/>
              <a:t>-service UI</a:t>
            </a:r>
          </a:p>
          <a:p>
            <a:pPr marL="703263" lvl="1" indent="-342900">
              <a:buFont typeface="Arial"/>
              <a:buChar char="•"/>
            </a:pPr>
            <a:r>
              <a:rPr lang="de-DE" dirty="0" smtClean="0"/>
              <a:t>Custom </a:t>
            </a:r>
            <a:r>
              <a:rPr lang="de-DE" dirty="0" err="1" smtClean="0"/>
              <a:t>queries</a:t>
            </a:r>
            <a:r>
              <a:rPr lang="de-DE" dirty="0" smtClean="0"/>
              <a:t> </a:t>
            </a:r>
            <a:r>
              <a:rPr lang="de-DE" dirty="0" err="1" smtClean="0"/>
              <a:t>and</a:t>
            </a:r>
            <a:r>
              <a:rPr lang="de-DE" dirty="0" smtClean="0"/>
              <a:t> </a:t>
            </a:r>
            <a:r>
              <a:rPr lang="de-DE" dirty="0" err="1" smtClean="0"/>
              <a:t>visualizations</a:t>
            </a:r>
            <a:endParaRPr lang="de-DE" dirty="0" smtClean="0"/>
          </a:p>
          <a:p>
            <a:pPr marL="703263" lvl="1" indent="-342900">
              <a:buFont typeface="Arial"/>
              <a:buChar char="•"/>
            </a:pPr>
            <a:r>
              <a:rPr lang="de-DE" dirty="0" err="1" smtClean="0"/>
              <a:t>Widgets</a:t>
            </a:r>
            <a:r>
              <a:rPr lang="de-DE" dirty="0" smtClean="0"/>
              <a:t>, </a:t>
            </a:r>
            <a:r>
              <a:rPr lang="de-DE" dirty="0" err="1"/>
              <a:t>d</a:t>
            </a:r>
            <a:r>
              <a:rPr lang="de-DE" dirty="0" err="1" smtClean="0"/>
              <a:t>ashboarding</a:t>
            </a:r>
            <a:r>
              <a:rPr lang="de-DE" dirty="0" smtClean="0"/>
              <a:t>, etc.</a:t>
            </a:r>
            <a:endParaRPr lang="de-DE" dirty="0"/>
          </a:p>
          <a:p>
            <a:pPr marL="342900" indent="-342900">
              <a:buFont typeface="Arial"/>
              <a:buChar char="•"/>
            </a:pPr>
            <a:endParaRPr lang="de-DE" dirty="0" smtClean="0"/>
          </a:p>
          <a:p>
            <a:pPr marL="342900" indent="-342900">
              <a:buFont typeface="Arial"/>
              <a:buChar char="•"/>
            </a:pPr>
            <a:endParaRPr lang="de-DE" dirty="0" smtClean="0"/>
          </a:p>
          <a:p>
            <a:pPr marL="703263" lvl="1" indent="-342900">
              <a:buFont typeface="Arial"/>
              <a:buChar char="•"/>
            </a:pPr>
            <a:endParaRPr lang="de-DE" dirty="0"/>
          </a:p>
        </p:txBody>
      </p:sp>
      <p:sp>
        <p:nvSpPr>
          <p:cNvPr id="17" name="Titel 5"/>
          <p:cNvSpPr>
            <a:spLocks noGrp="1"/>
          </p:cNvSpPr>
          <p:nvPr>
            <p:ph type="title"/>
          </p:nvPr>
        </p:nvSpPr>
        <p:spPr/>
        <p:txBody>
          <a:bodyPr/>
          <a:lstStyle/>
          <a:p>
            <a:r>
              <a:rPr lang="de-DE" dirty="0" smtClean="0"/>
              <a:t>Managing </a:t>
            </a:r>
            <a:r>
              <a:rPr lang="de-DE" dirty="0" err="1" smtClean="0"/>
              <a:t>metadata</a:t>
            </a:r>
            <a:r>
              <a:rPr lang="de-DE" dirty="0" smtClean="0"/>
              <a:t> </a:t>
            </a:r>
            <a:r>
              <a:rPr lang="de-DE" dirty="0" err="1" smtClean="0"/>
              <a:t>over</a:t>
            </a:r>
            <a:r>
              <a:rPr lang="de-DE" dirty="0" smtClean="0"/>
              <a:t> </a:t>
            </a:r>
            <a:r>
              <a:rPr lang="de-DE" dirty="0" err="1" smtClean="0"/>
              <a:t>data</a:t>
            </a:r>
            <a:r>
              <a:rPr lang="de-DE" dirty="0" smtClean="0"/>
              <a:t> </a:t>
            </a:r>
            <a:r>
              <a:rPr lang="de-DE" dirty="0" err="1" smtClean="0"/>
              <a:t>cubes</a:t>
            </a:r>
            <a:endParaRPr lang="en-US" dirty="0"/>
          </a:p>
        </p:txBody>
      </p:sp>
      <p:pic>
        <p:nvPicPr>
          <p:cNvPr id="13" name="Grafik 6"/>
          <p:cNvPicPr>
            <a:picLocks noChangeAspect="1"/>
          </p:cNvPicPr>
          <p:nvPr/>
        </p:nvPicPr>
        <p:blipFill>
          <a:blip r:embed="rId5" cstate="print">
            <a:clrChange>
              <a:clrFrom>
                <a:srgbClr val="8F999F"/>
              </a:clrFrom>
              <a:clrTo>
                <a:srgbClr val="8F999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0128449" y="2852936"/>
            <a:ext cx="1793975" cy="1483666"/>
          </a:xfrm>
          <a:prstGeom prst="rect">
            <a:avLst/>
          </a:prstGeom>
          <a:ln>
            <a:noFill/>
          </a:ln>
          <a:effectLst>
            <a:outerShdw blurRad="190500" algn="tl" rotWithShape="0">
              <a:srgbClr val="000000">
                <a:alpha val="70000"/>
              </a:srgbClr>
            </a:outerShdw>
          </a:effectLst>
        </p:spPr>
      </p:pic>
      <p:pic>
        <p:nvPicPr>
          <p:cNvPr id="14" name="Grafik 5"/>
          <p:cNvPicPr>
            <a:picLocks noChangeAspect="1"/>
          </p:cNvPicPr>
          <p:nvPr/>
        </p:nvPicPr>
        <p:blipFill>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384032" y="4725145"/>
            <a:ext cx="2702883" cy="1938571"/>
          </a:xfrm>
          <a:prstGeom prst="rect">
            <a:avLst/>
          </a:prstGeom>
          <a:effectLst>
            <a:outerShdw blurRad="165100" dist="88900" dir="2700000" algn="tl" rotWithShape="0">
              <a:prstClr val="black">
                <a:alpha val="99000"/>
              </a:prstClr>
            </a:outerShdw>
          </a:effectLst>
        </p:spPr>
      </p:pic>
      <p:pic>
        <p:nvPicPr>
          <p:cNvPr id="15" name="Grafik 4"/>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rot="20719913">
            <a:off x="9010164" y="4072648"/>
            <a:ext cx="1693829" cy="1304056"/>
          </a:xfrm>
          <a:prstGeom prst="rect">
            <a:avLst/>
          </a:prstGeom>
          <a:ln>
            <a:noFill/>
          </a:ln>
          <a:effectLst>
            <a:outerShdw blurRad="292100" dist="139700" dir="2700000" algn="tl" rotWithShape="0">
              <a:srgbClr val="333333">
                <a:alpha val="65000"/>
              </a:srgbClr>
            </a:outerShdw>
          </a:effectLst>
        </p:spPr>
      </p:pic>
      <p:sp>
        <p:nvSpPr>
          <p:cNvPr id="16" name="Textfeld 15"/>
          <p:cNvSpPr txBox="1"/>
          <p:nvPr/>
        </p:nvSpPr>
        <p:spPr>
          <a:xfrm>
            <a:off x="12062559" y="6969523"/>
            <a:ext cx="184731" cy="369332"/>
          </a:xfrm>
          <a:prstGeom prst="rect">
            <a:avLst/>
          </a:prstGeom>
          <a:noFill/>
        </p:spPr>
        <p:txBody>
          <a:bodyPr wrap="none" rtlCol="0">
            <a:spAutoFit/>
          </a:bodyPr>
          <a:lstStyle/>
          <a:p>
            <a:endParaRPr lang="de-DE"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47569491"/>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838200" y="1028634"/>
            <a:ext cx="10515600" cy="1549465"/>
          </a:xfrm>
        </p:spPr>
        <p:txBody>
          <a:bodyPr/>
          <a:lstStyle/>
          <a:p>
            <a:r>
              <a:rPr lang="de-DE" dirty="0" smtClean="0"/>
              <a:t>Managing </a:t>
            </a:r>
            <a:r>
              <a:rPr lang="de-DE" dirty="0" err="1" smtClean="0"/>
              <a:t>catalogues</a:t>
            </a:r>
            <a:r>
              <a:rPr lang="de-DE" dirty="0" smtClean="0"/>
              <a:t> </a:t>
            </a:r>
            <a:r>
              <a:rPr lang="de-DE" dirty="0" err="1" smtClean="0"/>
              <a:t>of</a:t>
            </a:r>
            <a:r>
              <a:rPr lang="de-DE" dirty="0" smtClean="0"/>
              <a:t> </a:t>
            </a:r>
            <a:r>
              <a:rPr lang="de-DE" dirty="0" err="1" smtClean="0"/>
              <a:t>datasets</a:t>
            </a:r>
            <a:endParaRPr lang="de-DE" dirty="0" smtClean="0"/>
          </a:p>
          <a:p>
            <a:pPr lvl="1"/>
            <a:r>
              <a:rPr lang="de-DE" dirty="0" smtClean="0"/>
              <a:t>Search &amp; </a:t>
            </a:r>
            <a:r>
              <a:rPr lang="de-DE" dirty="0" err="1" smtClean="0"/>
              <a:t>discovery</a:t>
            </a:r>
            <a:r>
              <a:rPr lang="de-DE" dirty="0" smtClean="0"/>
              <a:t> </a:t>
            </a:r>
            <a:r>
              <a:rPr lang="de-DE" dirty="0" err="1" smtClean="0"/>
              <a:t>of</a:t>
            </a:r>
            <a:r>
              <a:rPr lang="de-DE" dirty="0" smtClean="0"/>
              <a:t> relevant </a:t>
            </a:r>
            <a:r>
              <a:rPr lang="de-DE" dirty="0" err="1" smtClean="0"/>
              <a:t>data</a:t>
            </a:r>
            <a:endParaRPr lang="de-DE" dirty="0" smtClean="0"/>
          </a:p>
          <a:p>
            <a:r>
              <a:rPr lang="de-DE" b="1" dirty="0" smtClean="0"/>
              <a:t>Goal</a:t>
            </a:r>
            <a:r>
              <a:rPr lang="de-DE" dirty="0" smtClean="0"/>
              <a:t>: on-</a:t>
            </a:r>
            <a:r>
              <a:rPr lang="de-DE" dirty="0" err="1" smtClean="0"/>
              <a:t>demand</a:t>
            </a:r>
            <a:r>
              <a:rPr lang="de-DE" dirty="0" smtClean="0"/>
              <a:t> </a:t>
            </a:r>
            <a:r>
              <a:rPr lang="de-DE" dirty="0" err="1" smtClean="0"/>
              <a:t>provisioning</a:t>
            </a:r>
            <a:endParaRPr lang="en-US" dirty="0"/>
          </a:p>
        </p:txBody>
      </p:sp>
      <p:sp>
        <p:nvSpPr>
          <p:cNvPr id="3" name="Datumsplatzhalter 2"/>
          <p:cNvSpPr>
            <a:spLocks noGrp="1"/>
          </p:cNvSpPr>
          <p:nvPr>
            <p:ph type="dt" sz="half" idx="2"/>
          </p:nvPr>
        </p:nvSpPr>
        <p:spPr/>
        <p:txBody>
          <a:bodyPr/>
          <a:lstStyle/>
          <a:p>
            <a:r>
              <a:rPr lang="en-US" smtClean="0"/>
              <a:t>19-20 May 2014</a:t>
            </a:r>
            <a:endParaRPr lang="en-US" dirty="0"/>
          </a:p>
        </p:txBody>
      </p:sp>
      <p:sp>
        <p:nvSpPr>
          <p:cNvPr id="4" name="Fußzeilenplatzhalter 3"/>
          <p:cNvSpPr>
            <a:spLocks noGrp="1"/>
          </p:cNvSpPr>
          <p:nvPr>
            <p:ph type="ftr" sz="quarter" idx="3"/>
          </p:nvPr>
        </p:nvSpPr>
        <p:spPr/>
        <p:txBody>
          <a:bodyPr/>
          <a:lstStyle/>
          <a:p>
            <a:r>
              <a:rPr lang="en-US" smtClean="0"/>
              <a:t>OpenCube plenary meeting</a:t>
            </a:r>
            <a:endParaRPr lang="en-US" dirty="0"/>
          </a:p>
        </p:txBody>
      </p:sp>
      <p:sp>
        <p:nvSpPr>
          <p:cNvPr id="5" name="Foliennummernplatzhalter 4"/>
          <p:cNvSpPr>
            <a:spLocks noGrp="1"/>
          </p:cNvSpPr>
          <p:nvPr>
            <p:ph type="sldNum" sz="quarter" idx="4"/>
          </p:nvPr>
        </p:nvSpPr>
        <p:spPr/>
        <p:txBody>
          <a:bodyPr/>
          <a:lstStyle/>
          <a:p>
            <a:fld id="{10E4A4DB-036F-4816-A98C-42C4167E83C5}" type="slidenum">
              <a:rPr lang="en-US" smtClean="0"/>
              <a:pPr/>
              <a:t>11</a:t>
            </a:fld>
            <a:endParaRPr lang="en-US"/>
          </a:p>
        </p:txBody>
      </p:sp>
      <p:sp>
        <p:nvSpPr>
          <p:cNvPr id="6" name="Titel 5"/>
          <p:cNvSpPr>
            <a:spLocks noGrp="1"/>
          </p:cNvSpPr>
          <p:nvPr>
            <p:ph type="title"/>
          </p:nvPr>
        </p:nvSpPr>
        <p:spPr/>
        <p:txBody>
          <a:bodyPr/>
          <a:lstStyle/>
          <a:p>
            <a:r>
              <a:rPr lang="de-DE" dirty="0" smtClean="0"/>
              <a:t>Data </a:t>
            </a:r>
            <a:r>
              <a:rPr lang="de-DE" dirty="0" err="1" smtClean="0"/>
              <a:t>catalogue</a:t>
            </a:r>
            <a:r>
              <a:rPr lang="de-DE" dirty="0" smtClean="0"/>
              <a:t> </a:t>
            </a:r>
            <a:r>
              <a:rPr lang="de-DE" dirty="0" err="1" smtClean="0"/>
              <a:t>management</a:t>
            </a:r>
            <a:endParaRPr lang="en-US" dirty="0"/>
          </a:p>
        </p:txBody>
      </p:sp>
      <p:pic>
        <p:nvPicPr>
          <p:cNvPr id="3074" name="Picture 2"/>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175000" y="2695119"/>
            <a:ext cx="7213600" cy="337493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25019273"/>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smtClean="0"/>
              <a:t>It enables the </a:t>
            </a:r>
            <a:r>
              <a:rPr lang="en-US" b="1" dirty="0" smtClean="0"/>
              <a:t>exploration</a:t>
            </a:r>
            <a:r>
              <a:rPr lang="en-US" dirty="0" smtClean="0"/>
              <a:t> of an RDF data cube by presenting a </a:t>
            </a:r>
            <a:r>
              <a:rPr lang="en-US" b="1" dirty="0" smtClean="0"/>
              <a:t>two-dimensional slice </a:t>
            </a:r>
            <a:r>
              <a:rPr lang="en-US" dirty="0" smtClean="0"/>
              <a:t>of the cube as </a:t>
            </a:r>
            <a:r>
              <a:rPr lang="en-US" b="1" dirty="0" smtClean="0"/>
              <a:t>a table</a:t>
            </a:r>
            <a:r>
              <a:rPr lang="en-US" dirty="0" smtClean="0"/>
              <a:t>.</a:t>
            </a:r>
          </a:p>
          <a:p>
            <a:r>
              <a:rPr lang="en-US" dirty="0" smtClean="0"/>
              <a:t>The slice is created by setting a </a:t>
            </a:r>
            <a:r>
              <a:rPr lang="en-US" b="1" dirty="0" smtClean="0"/>
              <a:t>fixed values for each dimension </a:t>
            </a:r>
            <a:r>
              <a:rPr lang="en-US" dirty="0" smtClean="0"/>
              <a:t>that is not presented in the table.</a:t>
            </a:r>
          </a:p>
          <a:p>
            <a:r>
              <a:rPr lang="en-US" dirty="0" smtClean="0"/>
              <a:t>The browser is integrated in both </a:t>
            </a:r>
            <a:r>
              <a:rPr lang="en-US" b="1" dirty="0" smtClean="0"/>
              <a:t>IWB</a:t>
            </a:r>
            <a:r>
              <a:rPr lang="en-US" dirty="0" smtClean="0"/>
              <a:t> and </a:t>
            </a:r>
            <a:r>
              <a:rPr lang="en-US" b="1" dirty="0" err="1" smtClean="0"/>
              <a:t>PublishMyData</a:t>
            </a:r>
            <a:r>
              <a:rPr lang="en-US" dirty="0" smtClean="0"/>
              <a:t> platform.</a:t>
            </a:r>
            <a:endParaRPr lang="en-US" dirty="0"/>
          </a:p>
        </p:txBody>
      </p:sp>
      <p:sp>
        <p:nvSpPr>
          <p:cNvPr id="3" name="Slide Number Placeholder 2"/>
          <p:cNvSpPr>
            <a:spLocks noGrp="1"/>
          </p:cNvSpPr>
          <p:nvPr>
            <p:ph type="sldNum" sz="quarter" idx="4"/>
          </p:nvPr>
        </p:nvSpPr>
        <p:spPr/>
        <p:txBody>
          <a:bodyPr/>
          <a:lstStyle/>
          <a:p>
            <a:fld id="{10E4A4DB-036F-4816-A98C-42C4167E83C5}" type="slidenum">
              <a:rPr lang="en-US" smtClean="0"/>
              <a:pPr/>
              <a:t>12</a:t>
            </a:fld>
            <a:endParaRPr lang="en-US" dirty="0"/>
          </a:p>
        </p:txBody>
      </p:sp>
      <p:sp>
        <p:nvSpPr>
          <p:cNvPr id="4" name="Title 3"/>
          <p:cNvSpPr>
            <a:spLocks noGrp="1"/>
          </p:cNvSpPr>
          <p:nvPr>
            <p:ph type="title"/>
          </p:nvPr>
        </p:nvSpPr>
        <p:spPr/>
        <p:txBody>
          <a:bodyPr/>
          <a:lstStyle/>
          <a:p>
            <a:r>
              <a:rPr lang="en-US" dirty="0" err="1" smtClean="0"/>
              <a:t>OpenCube</a:t>
            </a:r>
            <a:r>
              <a:rPr lang="en-US" dirty="0" smtClean="0"/>
              <a:t> browser</a:t>
            </a:r>
            <a:endParaRPr lang="en-US" dirty="0"/>
          </a:p>
        </p:txBody>
      </p:sp>
      <p:sp>
        <p:nvSpPr>
          <p:cNvPr id="5" name="Date Placeholder 4"/>
          <p:cNvSpPr>
            <a:spLocks noGrp="1"/>
          </p:cNvSpPr>
          <p:nvPr>
            <p:ph type="dt" sz="half" idx="2"/>
          </p:nvPr>
        </p:nvSpPr>
        <p:spPr/>
        <p:txBody>
          <a:bodyPr/>
          <a:lstStyle/>
          <a:p>
            <a:r>
              <a:rPr lang="en-US" smtClean="0"/>
              <a:t>19 October 2014, Riva del Garda, Italy</a:t>
            </a:r>
            <a:endParaRPr lang="en-US" dirty="0"/>
          </a:p>
        </p:txBody>
      </p:sp>
      <p:sp>
        <p:nvSpPr>
          <p:cNvPr id="6" name="Footer Placeholder 5"/>
          <p:cNvSpPr>
            <a:spLocks noGrp="1"/>
          </p:cNvSpPr>
          <p:nvPr>
            <p:ph type="ftr" sz="quarter" idx="3"/>
          </p:nvPr>
        </p:nvSpPr>
        <p:spPr/>
        <p:txBody>
          <a:bodyPr/>
          <a:lstStyle/>
          <a:p>
            <a:r>
              <a:rPr lang="en-US" smtClean="0"/>
              <a:t>ISWC 2014 – SemStats 2014</a:t>
            </a:r>
            <a:endParaRPr lang="en-US" dirty="0"/>
          </a:p>
        </p:txBody>
      </p:sp>
    </p:spTree>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endParaRPr lang="en-US"/>
          </a:p>
        </p:txBody>
      </p:sp>
      <p:sp>
        <p:nvSpPr>
          <p:cNvPr id="5" name="Slide Number Placeholder 4"/>
          <p:cNvSpPr>
            <a:spLocks noGrp="1"/>
          </p:cNvSpPr>
          <p:nvPr>
            <p:ph type="sldNum" sz="quarter" idx="4"/>
          </p:nvPr>
        </p:nvSpPr>
        <p:spPr/>
        <p:txBody>
          <a:bodyPr/>
          <a:lstStyle/>
          <a:p>
            <a:fld id="{10E4A4DB-036F-4816-A98C-42C4167E83C5}" type="slidenum">
              <a:rPr lang="en-US" smtClean="0"/>
              <a:pPr/>
              <a:t>13</a:t>
            </a:fld>
            <a:endParaRPr lang="en-US" dirty="0"/>
          </a:p>
        </p:txBody>
      </p:sp>
      <p:sp>
        <p:nvSpPr>
          <p:cNvPr id="4" name="Title 3"/>
          <p:cNvSpPr>
            <a:spLocks noGrp="1"/>
          </p:cNvSpPr>
          <p:nvPr>
            <p:ph type="title"/>
          </p:nvPr>
        </p:nvSpPr>
        <p:spPr/>
        <p:txBody>
          <a:bodyPr/>
          <a:lstStyle/>
          <a:p>
            <a:r>
              <a:rPr lang="en-US" dirty="0" err="1" smtClean="0"/>
              <a:t>OpenCube</a:t>
            </a:r>
            <a:r>
              <a:rPr lang="en-US" dirty="0" smtClean="0"/>
              <a:t> browser (IWB extension)</a:t>
            </a:r>
            <a:endParaRPr lang="en-US" dirty="0"/>
          </a:p>
        </p:txBody>
      </p:sp>
      <p:sp>
        <p:nvSpPr>
          <p:cNvPr id="2" name="Date Placeholder 1"/>
          <p:cNvSpPr>
            <a:spLocks noGrp="1"/>
          </p:cNvSpPr>
          <p:nvPr>
            <p:ph type="dt" sz="half" idx="2"/>
          </p:nvPr>
        </p:nvSpPr>
        <p:spPr/>
        <p:txBody>
          <a:bodyPr/>
          <a:lstStyle/>
          <a:p>
            <a:r>
              <a:rPr lang="en-US" smtClean="0"/>
              <a:t>18-19 November 2013</a:t>
            </a:r>
            <a:endParaRPr lang="en-US"/>
          </a:p>
        </p:txBody>
      </p:sp>
      <p:sp>
        <p:nvSpPr>
          <p:cNvPr id="3" name="Footer Placeholder 2"/>
          <p:cNvSpPr>
            <a:spLocks noGrp="1"/>
          </p:cNvSpPr>
          <p:nvPr>
            <p:ph type="ftr" sz="quarter" idx="3"/>
          </p:nvPr>
        </p:nvSpPr>
        <p:spPr/>
        <p:txBody>
          <a:bodyPr/>
          <a:lstStyle/>
          <a:p>
            <a:r>
              <a:rPr lang="en-US" smtClean="0"/>
              <a:t>OpenCube kick-off meeting</a:t>
            </a:r>
            <a:endParaRPr lang="en-US"/>
          </a:p>
        </p:txBody>
      </p:sp>
      <p:pic>
        <p:nvPicPr>
          <p:cNvPr id="6" name="Picture 5" descr=":::Desktop:Screen Shot 2014-09-04 at 5.49.02 PM (2).png"/>
          <p:cNvPicPr/>
          <p:nvPr/>
        </p:nvPicPr>
        <p:blipFill>
          <a:blip r:embed="rId2"/>
          <a:srcRect l="4731" t="3662" r="42258" b="15736"/>
          <a:stretch>
            <a:fillRect/>
          </a:stretch>
        </p:blipFill>
        <p:spPr bwMode="auto">
          <a:xfrm>
            <a:off x="3553395" y="1445567"/>
            <a:ext cx="5944847" cy="4660942"/>
          </a:xfrm>
          <a:prstGeom prst="rect">
            <a:avLst/>
          </a:prstGeom>
          <a:noFill/>
          <a:ln w="9525">
            <a:noFill/>
            <a:miter lim="800000"/>
            <a:headEnd/>
            <a:tailEnd/>
          </a:ln>
        </p:spPr>
      </p:pic>
      <p:sp>
        <p:nvSpPr>
          <p:cNvPr id="7" name="Rounded Rectangular Callout 6"/>
          <p:cNvSpPr/>
          <p:nvPr/>
        </p:nvSpPr>
        <p:spPr>
          <a:xfrm>
            <a:off x="683830" y="1297850"/>
            <a:ext cx="2693440" cy="1144581"/>
          </a:xfrm>
          <a:prstGeom prst="wedgeRoundRectCallout">
            <a:avLst>
              <a:gd name="adj1" fmla="val 69187"/>
              <a:gd name="adj2" fmla="val 6198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Summarize observations across a dimension (dimension reduction)</a:t>
            </a:r>
            <a:endParaRPr lang="en-US" dirty="0"/>
          </a:p>
        </p:txBody>
      </p:sp>
      <p:sp>
        <p:nvSpPr>
          <p:cNvPr id="8" name="Rounded Rectangular Callout 7"/>
          <p:cNvSpPr/>
          <p:nvPr/>
        </p:nvSpPr>
        <p:spPr>
          <a:xfrm>
            <a:off x="1030614" y="4660940"/>
            <a:ext cx="2107718" cy="787369"/>
          </a:xfrm>
          <a:prstGeom prst="wedgeRoundRectCallout">
            <a:avLst>
              <a:gd name="adj1" fmla="val 78672"/>
              <a:gd name="adj2" fmla="val 10067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Change the axes of the table</a:t>
            </a:r>
            <a:endParaRPr lang="en-US" dirty="0"/>
          </a:p>
        </p:txBody>
      </p:sp>
      <p:sp>
        <p:nvSpPr>
          <p:cNvPr id="9" name="Rounded Rectangular Callout 8"/>
          <p:cNvSpPr/>
          <p:nvPr/>
        </p:nvSpPr>
        <p:spPr>
          <a:xfrm>
            <a:off x="9843573" y="1071077"/>
            <a:ext cx="2107718" cy="787369"/>
          </a:xfrm>
          <a:prstGeom prst="wedgeRoundRectCallout">
            <a:avLst>
              <a:gd name="adj1" fmla="val -68123"/>
              <a:gd name="adj2" fmla="val 117828"/>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Change the language</a:t>
            </a:r>
            <a:endParaRPr lang="en-US" dirty="0"/>
          </a:p>
        </p:txBody>
      </p:sp>
      <p:sp>
        <p:nvSpPr>
          <p:cNvPr id="10" name="Rounded Rectangular Callout 9"/>
          <p:cNvSpPr/>
          <p:nvPr/>
        </p:nvSpPr>
        <p:spPr>
          <a:xfrm>
            <a:off x="9799262" y="4033501"/>
            <a:ext cx="2107718" cy="739309"/>
          </a:xfrm>
          <a:prstGeom prst="wedgeRoundRectCallout">
            <a:avLst>
              <a:gd name="adj1" fmla="val -66176"/>
              <a:gd name="adj2" fmla="val 14410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Change the fixed values</a:t>
            </a:r>
            <a:endParaRPr lang="en-US" dirty="0"/>
          </a:p>
        </p:txBody>
      </p:sp>
    </p:spTree>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See </a:t>
            </a:r>
            <a:r>
              <a:rPr lang="en-US" dirty="0" smtClean="0">
                <a:hlinkClick r:id="rId2"/>
              </a:rPr>
              <a:t>http://opendatacommunities.org</a:t>
            </a:r>
            <a:r>
              <a:rPr lang="en-US" dirty="0" smtClean="0"/>
              <a:t> for live examples</a:t>
            </a:r>
          </a:p>
          <a:p>
            <a:endParaRPr lang="en-US" dirty="0"/>
          </a:p>
        </p:txBody>
      </p:sp>
      <p:sp>
        <p:nvSpPr>
          <p:cNvPr id="2" name="Title 1"/>
          <p:cNvSpPr>
            <a:spLocks noGrp="1"/>
          </p:cNvSpPr>
          <p:nvPr>
            <p:ph type="title"/>
          </p:nvPr>
        </p:nvSpPr>
        <p:spPr/>
        <p:txBody>
          <a:bodyPr/>
          <a:lstStyle/>
          <a:p>
            <a:r>
              <a:rPr lang="en-US" dirty="0" smtClean="0"/>
              <a:t>Data cube grid view (</a:t>
            </a:r>
            <a:r>
              <a:rPr lang="en-US" dirty="0" err="1" smtClean="0"/>
              <a:t>PublishMyData</a:t>
            </a:r>
            <a:r>
              <a:rPr lang="en-US" dirty="0" smtClean="0"/>
              <a:t> extension)</a:t>
            </a:r>
            <a:endParaRPr lang="en-US" dirty="0"/>
          </a:p>
        </p:txBody>
      </p:sp>
      <p:pic>
        <p:nvPicPr>
          <p:cNvPr id="4" name="Picture 3" descr="Screen Shot 2014-05-18 at 18.22.59.png"/>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5637"/>
          <a:stretch>
            <a:fillRect/>
          </a:stretch>
        </p:blipFill>
        <p:spPr>
          <a:xfrm>
            <a:off x="1553766" y="1801316"/>
            <a:ext cx="9241931" cy="4188346"/>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89749342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cube grid view</a:t>
            </a:r>
            <a:endParaRPr lang="en-US" dirty="0"/>
          </a:p>
        </p:txBody>
      </p:sp>
      <p:sp>
        <p:nvSpPr>
          <p:cNvPr id="3" name="Content Placeholder 2"/>
          <p:cNvSpPr>
            <a:spLocks noGrp="1"/>
          </p:cNvSpPr>
          <p:nvPr>
            <p:ph idx="1"/>
          </p:nvPr>
        </p:nvSpPr>
        <p:spPr/>
        <p:txBody>
          <a:bodyPr/>
          <a:lstStyle/>
          <a:p>
            <a:r>
              <a:rPr lang="en-US" dirty="0" smtClean="0"/>
              <a:t>Shows two dimensional slice of data</a:t>
            </a:r>
          </a:p>
          <a:p>
            <a:r>
              <a:rPr lang="en-US" dirty="0" smtClean="0"/>
              <a:t>Controls to set values of other dimensions</a:t>
            </a:r>
          </a:p>
          <a:p>
            <a:r>
              <a:rPr lang="en-US" dirty="0" smtClean="0"/>
              <a:t>Download chosen slice as CSV</a:t>
            </a:r>
          </a:p>
          <a:p>
            <a:r>
              <a:rPr lang="en-US" dirty="0" smtClean="0"/>
              <a:t>Performs well with large datasets by loading data asynchronously as users scrolls through</a:t>
            </a:r>
          </a:p>
          <a:p>
            <a:r>
              <a:rPr lang="en-US" dirty="0" smtClean="0"/>
              <a:t>See http://</a:t>
            </a:r>
            <a:r>
              <a:rPr lang="en-US" dirty="0" err="1" smtClean="0"/>
              <a:t>opendatacommunities.org</a:t>
            </a:r>
            <a:r>
              <a:rPr lang="en-US" dirty="0" smtClean="0"/>
              <a:t> for live examples</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3000784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It enables the visualization of RDF data cubes on a map based on their geospatial dimension.</a:t>
            </a:r>
          </a:p>
          <a:p>
            <a:r>
              <a:rPr lang="en-US" dirty="0" smtClean="0"/>
              <a:t>It supports:</a:t>
            </a:r>
          </a:p>
          <a:p>
            <a:pPr lvl="1"/>
            <a:r>
              <a:rPr lang="en-US" dirty="0" smtClean="0"/>
              <a:t>Markers</a:t>
            </a:r>
          </a:p>
          <a:p>
            <a:pPr lvl="1"/>
            <a:r>
              <a:rPr lang="en-US" dirty="0" smtClean="0"/>
              <a:t>Bubble</a:t>
            </a:r>
          </a:p>
          <a:p>
            <a:pPr lvl="1"/>
            <a:r>
              <a:rPr lang="en-US" dirty="0" err="1" smtClean="0"/>
              <a:t>Choropleth</a:t>
            </a:r>
            <a:r>
              <a:rPr lang="en-US" dirty="0" smtClean="0"/>
              <a:t> maps (need for polygons)</a:t>
            </a:r>
          </a:p>
          <a:p>
            <a:r>
              <a:rPr lang="en-US" dirty="0" smtClean="0"/>
              <a:t>It is integrated in both</a:t>
            </a:r>
          </a:p>
          <a:p>
            <a:pPr lvl="1"/>
            <a:r>
              <a:rPr lang="en-US" dirty="0" smtClean="0"/>
              <a:t>IWB and </a:t>
            </a:r>
          </a:p>
          <a:p>
            <a:pPr lvl="1"/>
            <a:r>
              <a:rPr lang="en-US" dirty="0" err="1" smtClean="0"/>
              <a:t>PublishMyData</a:t>
            </a:r>
            <a:endParaRPr lang="en-US" dirty="0"/>
          </a:p>
        </p:txBody>
      </p:sp>
      <p:sp>
        <p:nvSpPr>
          <p:cNvPr id="3" name="Slide Number Placeholder 2"/>
          <p:cNvSpPr>
            <a:spLocks noGrp="1"/>
          </p:cNvSpPr>
          <p:nvPr>
            <p:ph type="sldNum" sz="quarter" idx="4"/>
          </p:nvPr>
        </p:nvSpPr>
        <p:spPr/>
        <p:txBody>
          <a:bodyPr/>
          <a:lstStyle/>
          <a:p>
            <a:fld id="{10E4A4DB-036F-4816-A98C-42C4167E83C5}" type="slidenum">
              <a:rPr lang="en-US" smtClean="0"/>
              <a:pPr/>
              <a:t>16</a:t>
            </a:fld>
            <a:endParaRPr lang="en-US" dirty="0"/>
          </a:p>
        </p:txBody>
      </p:sp>
      <p:sp>
        <p:nvSpPr>
          <p:cNvPr id="4" name="Title 3"/>
          <p:cNvSpPr>
            <a:spLocks noGrp="1"/>
          </p:cNvSpPr>
          <p:nvPr>
            <p:ph type="title"/>
          </p:nvPr>
        </p:nvSpPr>
        <p:spPr/>
        <p:txBody>
          <a:bodyPr/>
          <a:lstStyle/>
          <a:p>
            <a:r>
              <a:rPr lang="en-US" dirty="0" err="1" smtClean="0"/>
              <a:t>OpenCube</a:t>
            </a:r>
            <a:r>
              <a:rPr lang="en-US" dirty="0" smtClean="0"/>
              <a:t> </a:t>
            </a:r>
            <a:r>
              <a:rPr lang="en-US" dirty="0" err="1" smtClean="0"/>
              <a:t>MapView</a:t>
            </a:r>
            <a:endParaRPr lang="en-US" dirty="0"/>
          </a:p>
        </p:txBody>
      </p:sp>
      <p:sp>
        <p:nvSpPr>
          <p:cNvPr id="5" name="Date Placeholder 4"/>
          <p:cNvSpPr>
            <a:spLocks noGrp="1"/>
          </p:cNvSpPr>
          <p:nvPr>
            <p:ph type="dt" sz="half" idx="2"/>
          </p:nvPr>
        </p:nvSpPr>
        <p:spPr/>
        <p:txBody>
          <a:bodyPr/>
          <a:lstStyle/>
          <a:p>
            <a:r>
              <a:rPr lang="en-US" smtClean="0"/>
              <a:t>19 October 2014, Riva del Garda, Italy</a:t>
            </a:r>
            <a:endParaRPr lang="en-US" dirty="0"/>
          </a:p>
        </p:txBody>
      </p:sp>
      <p:sp>
        <p:nvSpPr>
          <p:cNvPr id="6" name="Footer Placeholder 5"/>
          <p:cNvSpPr>
            <a:spLocks noGrp="1"/>
          </p:cNvSpPr>
          <p:nvPr>
            <p:ph type="ftr" sz="quarter" idx="3"/>
          </p:nvPr>
        </p:nvSpPr>
        <p:spPr/>
        <p:txBody>
          <a:bodyPr/>
          <a:lstStyle/>
          <a:p>
            <a:r>
              <a:rPr lang="en-US" smtClean="0"/>
              <a:t>ISWC 2014 – SemStats 2014</a:t>
            </a:r>
            <a:endParaRPr lang="en-US" dirty="0"/>
          </a:p>
        </p:txBody>
      </p:sp>
      <p:pic>
        <p:nvPicPr>
          <p:cNvPr id="7" name="Picture 6" descr=":::Desktop:Screen Shot 2014-09-04 at 6.08.54 PM (2).png"/>
          <p:cNvPicPr/>
          <p:nvPr/>
        </p:nvPicPr>
        <p:blipFill>
          <a:blip r:embed="rId2"/>
          <a:srcRect l="4739" t="3747" r="42075" b="13169"/>
          <a:stretch>
            <a:fillRect/>
          </a:stretch>
        </p:blipFill>
        <p:spPr bwMode="auto">
          <a:xfrm>
            <a:off x="6647418" y="1702257"/>
            <a:ext cx="4752875" cy="4282762"/>
          </a:xfrm>
          <a:prstGeom prst="rect">
            <a:avLst/>
          </a:prstGeom>
          <a:noFill/>
          <a:ln w="9525">
            <a:noFill/>
            <a:miter lim="800000"/>
            <a:headEnd/>
            <a:tailEnd/>
          </a:ln>
        </p:spPr>
      </p:pic>
    </p:spTree>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Choropleth</a:t>
            </a:r>
            <a:r>
              <a:rPr lang="en-US" dirty="0" smtClean="0"/>
              <a:t> map in </a:t>
            </a:r>
            <a:r>
              <a:rPr lang="en-US" dirty="0" err="1" smtClean="0"/>
              <a:t>PublishMyData</a:t>
            </a:r>
            <a:endParaRPr lang="en-US" dirty="0"/>
          </a:p>
        </p:txBody>
      </p:sp>
      <p:pic>
        <p:nvPicPr>
          <p:cNvPr id="5" name="Picture 4" descr="choropleth.png"/>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796779" y="1052880"/>
            <a:ext cx="6830181" cy="521068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6891795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6384616" y="1028633"/>
            <a:ext cx="4969184" cy="5169865"/>
          </a:xfrm>
        </p:spPr>
        <p:txBody>
          <a:bodyPr/>
          <a:lstStyle/>
          <a:p>
            <a:r>
              <a:rPr lang="de-DE" dirty="0" smtClean="0"/>
              <a:t>Reuse </a:t>
            </a:r>
            <a:r>
              <a:rPr lang="de-DE" dirty="0" err="1" smtClean="0"/>
              <a:t>of</a:t>
            </a:r>
            <a:r>
              <a:rPr lang="de-DE" dirty="0" smtClean="0"/>
              <a:t> </a:t>
            </a:r>
            <a:r>
              <a:rPr lang="de-DE" dirty="0" err="1" smtClean="0"/>
              <a:t>existing</a:t>
            </a:r>
            <a:r>
              <a:rPr lang="de-DE" dirty="0" smtClean="0"/>
              <a:t> </a:t>
            </a:r>
            <a:r>
              <a:rPr lang="de-DE" dirty="0" err="1" smtClean="0"/>
              <a:t>established</a:t>
            </a:r>
            <a:r>
              <a:rPr lang="de-DE" dirty="0" smtClean="0"/>
              <a:t> </a:t>
            </a:r>
            <a:r>
              <a:rPr lang="de-DE" dirty="0" err="1" smtClean="0"/>
              <a:t>tools</a:t>
            </a:r>
            <a:r>
              <a:rPr lang="de-DE" dirty="0" smtClean="0"/>
              <a:t> </a:t>
            </a:r>
            <a:r>
              <a:rPr lang="de-DE" dirty="0" err="1" smtClean="0"/>
              <a:t>to</a:t>
            </a:r>
            <a:r>
              <a:rPr lang="de-DE" dirty="0" smtClean="0"/>
              <a:t> </a:t>
            </a:r>
            <a:r>
              <a:rPr lang="de-DE" dirty="0" err="1" smtClean="0"/>
              <a:t>support</a:t>
            </a:r>
            <a:r>
              <a:rPr lang="de-DE" dirty="0" smtClean="0"/>
              <a:t> </a:t>
            </a:r>
            <a:r>
              <a:rPr lang="de-DE" dirty="0" err="1" smtClean="0"/>
              <a:t>advanced</a:t>
            </a:r>
            <a:r>
              <a:rPr lang="de-DE" dirty="0" smtClean="0"/>
              <a:t> </a:t>
            </a:r>
            <a:r>
              <a:rPr lang="de-DE" dirty="0" err="1" smtClean="0"/>
              <a:t>analytic</a:t>
            </a:r>
            <a:r>
              <a:rPr lang="de-DE" dirty="0" smtClean="0"/>
              <a:t> </a:t>
            </a:r>
            <a:r>
              <a:rPr lang="de-DE" dirty="0" err="1" smtClean="0"/>
              <a:t>tasks</a:t>
            </a:r>
            <a:endParaRPr lang="de-DE" dirty="0" smtClean="0"/>
          </a:p>
          <a:p>
            <a:r>
              <a:rPr lang="de-DE" dirty="0" smtClean="0"/>
              <a:t>Loose </a:t>
            </a:r>
            <a:r>
              <a:rPr lang="de-DE" dirty="0" err="1" smtClean="0"/>
              <a:t>coupling</a:t>
            </a:r>
            <a:r>
              <a:rPr lang="de-DE" dirty="0" smtClean="0"/>
              <a:t> </a:t>
            </a:r>
            <a:r>
              <a:rPr lang="de-DE" dirty="0" err="1" smtClean="0"/>
              <a:t>integration</a:t>
            </a:r>
            <a:r>
              <a:rPr lang="de-DE" dirty="0" smtClean="0"/>
              <a:t> </a:t>
            </a:r>
            <a:r>
              <a:rPr lang="de-DE" dirty="0" err="1" smtClean="0"/>
              <a:t>with</a:t>
            </a:r>
            <a:r>
              <a:rPr lang="de-DE" dirty="0" smtClean="0"/>
              <a:t> R</a:t>
            </a:r>
          </a:p>
          <a:p>
            <a:pPr lvl="1"/>
            <a:r>
              <a:rPr lang="de-DE" dirty="0" smtClean="0"/>
              <a:t>R </a:t>
            </a:r>
            <a:r>
              <a:rPr lang="de-DE" dirty="0" err="1" smtClean="0"/>
              <a:t>is</a:t>
            </a:r>
            <a:r>
              <a:rPr lang="de-DE" dirty="0" smtClean="0"/>
              <a:t> </a:t>
            </a:r>
            <a:r>
              <a:rPr lang="de-DE" dirty="0" err="1" smtClean="0"/>
              <a:t>accessed</a:t>
            </a:r>
            <a:r>
              <a:rPr lang="de-DE" dirty="0" smtClean="0"/>
              <a:t> </a:t>
            </a:r>
            <a:r>
              <a:rPr lang="de-DE" dirty="0" err="1" smtClean="0"/>
              <a:t>as</a:t>
            </a:r>
            <a:r>
              <a:rPr lang="de-DE" dirty="0" smtClean="0"/>
              <a:t> a web </a:t>
            </a:r>
            <a:r>
              <a:rPr lang="de-DE" dirty="0" err="1" smtClean="0"/>
              <a:t>service</a:t>
            </a:r>
            <a:endParaRPr lang="de-DE" dirty="0" smtClean="0"/>
          </a:p>
          <a:p>
            <a:r>
              <a:rPr lang="de-DE" dirty="0" smtClean="0"/>
              <a:t>Rich </a:t>
            </a:r>
            <a:r>
              <a:rPr lang="de-DE" dirty="0" err="1" smtClean="0"/>
              <a:t>analysis</a:t>
            </a:r>
            <a:r>
              <a:rPr lang="de-DE" dirty="0" smtClean="0"/>
              <a:t> </a:t>
            </a:r>
            <a:r>
              <a:rPr lang="de-DE" dirty="0" err="1" smtClean="0"/>
              <a:t>capabilities</a:t>
            </a:r>
            <a:r>
              <a:rPr lang="de-DE" dirty="0" smtClean="0"/>
              <a:t> (all </a:t>
            </a:r>
            <a:r>
              <a:rPr lang="de-DE" dirty="0" err="1" smtClean="0"/>
              <a:t>packages</a:t>
            </a:r>
            <a:r>
              <a:rPr lang="de-DE" dirty="0" smtClean="0"/>
              <a:t> </a:t>
            </a:r>
            <a:r>
              <a:rPr lang="de-DE" dirty="0" err="1" smtClean="0"/>
              <a:t>developed</a:t>
            </a:r>
            <a:r>
              <a:rPr lang="de-DE" dirty="0" smtClean="0"/>
              <a:t> </a:t>
            </a:r>
            <a:r>
              <a:rPr lang="de-DE" dirty="0" err="1" smtClean="0"/>
              <a:t>by</a:t>
            </a:r>
            <a:r>
              <a:rPr lang="de-DE" dirty="0" smtClean="0"/>
              <a:t> </a:t>
            </a:r>
            <a:r>
              <a:rPr lang="de-DE" dirty="0" err="1" smtClean="0"/>
              <a:t>the</a:t>
            </a:r>
            <a:r>
              <a:rPr lang="de-DE" dirty="0" smtClean="0"/>
              <a:t> R </a:t>
            </a:r>
            <a:r>
              <a:rPr lang="de-DE" dirty="0" err="1" smtClean="0"/>
              <a:t>community</a:t>
            </a:r>
            <a:r>
              <a:rPr lang="de-DE" dirty="0" smtClean="0"/>
              <a:t>)</a:t>
            </a:r>
          </a:p>
          <a:p>
            <a:endParaRPr lang="de-DE" dirty="0" smtClean="0"/>
          </a:p>
        </p:txBody>
      </p:sp>
      <p:sp>
        <p:nvSpPr>
          <p:cNvPr id="3" name="Datumsplatzhalter 2"/>
          <p:cNvSpPr>
            <a:spLocks noGrp="1"/>
          </p:cNvSpPr>
          <p:nvPr>
            <p:ph type="dt" sz="half" idx="2"/>
          </p:nvPr>
        </p:nvSpPr>
        <p:spPr/>
        <p:txBody>
          <a:bodyPr/>
          <a:lstStyle/>
          <a:p>
            <a:r>
              <a:rPr lang="en-US" smtClean="0"/>
              <a:t>18-19 November 2013</a:t>
            </a:r>
            <a:endParaRPr lang="en-US"/>
          </a:p>
        </p:txBody>
      </p:sp>
      <p:sp>
        <p:nvSpPr>
          <p:cNvPr id="4" name="Fußzeilenplatzhalter 3"/>
          <p:cNvSpPr>
            <a:spLocks noGrp="1"/>
          </p:cNvSpPr>
          <p:nvPr>
            <p:ph type="ftr" sz="quarter" idx="3"/>
          </p:nvPr>
        </p:nvSpPr>
        <p:spPr/>
        <p:txBody>
          <a:bodyPr/>
          <a:lstStyle/>
          <a:p>
            <a:r>
              <a:rPr lang="en-US" smtClean="0"/>
              <a:t>OpenCube kick-off meeting</a:t>
            </a:r>
            <a:endParaRPr lang="en-US" dirty="0"/>
          </a:p>
        </p:txBody>
      </p:sp>
      <p:sp>
        <p:nvSpPr>
          <p:cNvPr id="5" name="Foliennummernplatzhalter 4"/>
          <p:cNvSpPr>
            <a:spLocks noGrp="1"/>
          </p:cNvSpPr>
          <p:nvPr>
            <p:ph type="sldNum" sz="quarter" idx="4"/>
          </p:nvPr>
        </p:nvSpPr>
        <p:spPr/>
        <p:txBody>
          <a:bodyPr/>
          <a:lstStyle/>
          <a:p>
            <a:fld id="{10E4A4DB-036F-4816-A98C-42C4167E83C5}" type="slidenum">
              <a:rPr lang="en-US" smtClean="0"/>
              <a:pPr/>
              <a:t>18</a:t>
            </a:fld>
            <a:endParaRPr lang="en-US"/>
          </a:p>
        </p:txBody>
      </p:sp>
      <p:sp>
        <p:nvSpPr>
          <p:cNvPr id="6" name="Titel 5"/>
          <p:cNvSpPr>
            <a:spLocks noGrp="1"/>
          </p:cNvSpPr>
          <p:nvPr>
            <p:ph type="title"/>
          </p:nvPr>
        </p:nvSpPr>
        <p:spPr/>
        <p:txBody>
          <a:bodyPr/>
          <a:lstStyle/>
          <a:p>
            <a:r>
              <a:rPr lang="de-DE" dirty="0" smtClean="0"/>
              <a:t>Support </a:t>
            </a:r>
            <a:r>
              <a:rPr lang="de-DE" dirty="0" err="1" smtClean="0"/>
              <a:t>for</a:t>
            </a:r>
            <a:r>
              <a:rPr lang="de-DE" dirty="0" smtClean="0"/>
              <a:t> </a:t>
            </a:r>
            <a:r>
              <a:rPr lang="de-DE" dirty="0" err="1" smtClean="0"/>
              <a:t>advanced</a:t>
            </a:r>
            <a:r>
              <a:rPr lang="de-DE" dirty="0" smtClean="0"/>
              <a:t> </a:t>
            </a:r>
            <a:r>
              <a:rPr lang="de-DE" dirty="0" err="1" smtClean="0"/>
              <a:t>analytic</a:t>
            </a:r>
            <a:r>
              <a:rPr lang="de-DE" dirty="0" smtClean="0"/>
              <a:t> </a:t>
            </a:r>
            <a:r>
              <a:rPr lang="de-DE" dirty="0" err="1" smtClean="0"/>
              <a:t>tasks</a:t>
            </a:r>
            <a:endParaRPr lang="en-US" dirty="0"/>
          </a:p>
        </p:txBody>
      </p:sp>
      <p:pic>
        <p:nvPicPr>
          <p:cNvPr id="3074" name="Picture 2" descr="R logo"/>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911450" y="2797154"/>
            <a:ext cx="1359224" cy="103301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8" name="Picture 14"/>
          <p:cNvPicPr>
            <a:picLocks noChangeAspect="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227247" y="3075647"/>
            <a:ext cx="2354830" cy="1003420"/>
          </a:xfrm>
          <a:prstGeom prst="rect">
            <a:avLst/>
          </a:prstGeom>
        </p:spPr>
      </p:pic>
      <p:pic>
        <p:nvPicPr>
          <p:cNvPr id="9" name="Picture 32"/>
          <p:cNvPicPr>
            <a:picLocks noChangeAspect="1" noChangeArrowheads="1"/>
          </p:cNvPicPr>
          <p:nvPr/>
        </p:nvPicPr>
        <p:blipFill>
          <a:blip r:embed="rId4" cstate="print"/>
          <a:srcRect/>
          <a:stretch>
            <a:fillRect/>
          </a:stretch>
        </p:blipFill>
        <p:spPr bwMode="auto">
          <a:xfrm>
            <a:off x="1089455" y="2618857"/>
            <a:ext cx="813606" cy="44019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10" name="Picture 33" descr="C:\Users\pha\Documents\edit_form.PNG"/>
          <p:cNvPicPr>
            <a:picLocks noChangeAspect="1" noChangeArrowheads="1"/>
          </p:cNvPicPr>
          <p:nvPr/>
        </p:nvPicPr>
        <p:blipFill>
          <a:blip r:embed="rId5" cstate="print"/>
          <a:srcRect/>
          <a:stretch>
            <a:fillRect/>
          </a:stretch>
        </p:blipFill>
        <p:spPr bwMode="auto">
          <a:xfrm>
            <a:off x="2183800" y="2606985"/>
            <a:ext cx="821734" cy="433412"/>
          </a:xfrm>
          <a:prstGeom prst="rect">
            <a:avLst/>
          </a:prstGeom>
          <a:noFill/>
          <a:effectLst>
            <a:outerShdw blurRad="50800" dist="38100" dir="5400000" algn="t" rotWithShape="0">
              <a:prstClr val="black">
                <a:alpha val="40000"/>
              </a:prstClr>
            </a:outerShdw>
          </a:effectLst>
        </p:spPr>
      </p:pic>
      <p:pic>
        <p:nvPicPr>
          <p:cNvPr id="11" name="Picture 34"/>
          <p:cNvPicPr>
            <a:picLocks noChangeAspect="1" noChangeArrowheads="1"/>
          </p:cNvPicPr>
          <p:nvPr/>
        </p:nvPicPr>
        <p:blipFill>
          <a:blip r:embed="rId6" cstate="print"/>
          <a:srcRect/>
          <a:stretch>
            <a:fillRect/>
          </a:stretch>
        </p:blipFill>
        <p:spPr bwMode="auto">
          <a:xfrm>
            <a:off x="3203730" y="2642599"/>
            <a:ext cx="756695" cy="408621"/>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12" name="Abgerundetes Rechteck 11"/>
          <p:cNvSpPr/>
          <p:nvPr/>
        </p:nvSpPr>
        <p:spPr>
          <a:xfrm>
            <a:off x="855856" y="2548251"/>
            <a:ext cx="3329553" cy="1530816"/>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Nach unten gekrümmter Pfeil 6"/>
          <p:cNvSpPr/>
          <p:nvPr/>
        </p:nvSpPr>
        <p:spPr>
          <a:xfrm>
            <a:off x="4167399" y="1804524"/>
            <a:ext cx="1253731" cy="639271"/>
          </a:xfrm>
          <a:prstGeom prst="curved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4" name="Nach unten gekrümmter Pfeil 13"/>
          <p:cNvSpPr/>
          <p:nvPr/>
        </p:nvSpPr>
        <p:spPr>
          <a:xfrm rot="10800000">
            <a:off x="4126937" y="4331936"/>
            <a:ext cx="1253731" cy="639271"/>
          </a:xfrm>
          <a:prstGeom prst="curved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27484414"/>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Visualisation</a:t>
            </a:r>
            <a:r>
              <a:rPr lang="de-DE" dirty="0" smtClean="0"/>
              <a:t> </a:t>
            </a:r>
            <a:r>
              <a:rPr lang="de-DE" dirty="0" err="1" smtClean="0"/>
              <a:t>of</a:t>
            </a:r>
            <a:r>
              <a:rPr lang="de-DE" dirty="0" smtClean="0"/>
              <a:t> </a:t>
            </a:r>
            <a:r>
              <a:rPr lang="de-DE" dirty="0" err="1" smtClean="0"/>
              <a:t>analysis</a:t>
            </a:r>
            <a:r>
              <a:rPr lang="de-DE" dirty="0" smtClean="0"/>
              <a:t> </a:t>
            </a:r>
            <a:r>
              <a:rPr lang="de-DE" dirty="0" err="1" smtClean="0"/>
              <a:t>results</a:t>
            </a:r>
            <a:r>
              <a:rPr lang="de-DE" dirty="0" smtClean="0"/>
              <a:t> (</a:t>
            </a:r>
            <a:r>
              <a:rPr lang="de-DE" dirty="0" err="1" smtClean="0"/>
              <a:t>charts</a:t>
            </a:r>
            <a:r>
              <a:rPr lang="de-DE" dirty="0" smtClean="0"/>
              <a:t> &amp; </a:t>
            </a:r>
            <a:r>
              <a:rPr lang="de-DE" dirty="0" err="1" smtClean="0"/>
              <a:t>tables</a:t>
            </a:r>
            <a:r>
              <a:rPr lang="de-DE" dirty="0" smtClean="0"/>
              <a:t>)</a:t>
            </a:r>
          </a:p>
          <a:p>
            <a:r>
              <a:rPr lang="de-DE" dirty="0" smtClean="0"/>
              <a:t>Reuse </a:t>
            </a:r>
            <a:r>
              <a:rPr lang="de-DE" dirty="0" err="1" smtClean="0"/>
              <a:t>of</a:t>
            </a:r>
            <a:r>
              <a:rPr lang="de-DE" dirty="0" smtClean="0"/>
              <a:t> </a:t>
            </a:r>
            <a:r>
              <a:rPr lang="de-DE" dirty="0" err="1" smtClean="0"/>
              <a:t>analysis</a:t>
            </a:r>
            <a:r>
              <a:rPr lang="de-DE" dirty="0" smtClean="0"/>
              <a:t> </a:t>
            </a:r>
            <a:r>
              <a:rPr lang="de-DE" dirty="0" err="1" smtClean="0"/>
              <a:t>results</a:t>
            </a:r>
            <a:r>
              <a:rPr lang="de-DE" dirty="0" smtClean="0"/>
              <a:t>: </a:t>
            </a:r>
            <a:r>
              <a:rPr lang="de-DE" dirty="0" err="1" smtClean="0"/>
              <a:t>preserving</a:t>
            </a:r>
            <a:r>
              <a:rPr lang="de-DE" dirty="0" smtClean="0"/>
              <a:t> R </a:t>
            </a:r>
            <a:r>
              <a:rPr lang="de-DE" dirty="0" err="1" smtClean="0"/>
              <a:t>output</a:t>
            </a:r>
            <a:r>
              <a:rPr lang="de-DE" dirty="0" smtClean="0"/>
              <a:t> </a:t>
            </a:r>
            <a:r>
              <a:rPr lang="de-DE" dirty="0" err="1" smtClean="0"/>
              <a:t>as</a:t>
            </a:r>
            <a:r>
              <a:rPr lang="de-DE" dirty="0" smtClean="0"/>
              <a:t> </a:t>
            </a:r>
            <a:r>
              <a:rPr lang="de-DE" dirty="0" err="1" smtClean="0"/>
              <a:t>linked</a:t>
            </a:r>
            <a:r>
              <a:rPr lang="de-DE" dirty="0" smtClean="0"/>
              <a:t> </a:t>
            </a:r>
            <a:r>
              <a:rPr lang="de-DE" dirty="0" err="1" smtClean="0"/>
              <a:t>data</a:t>
            </a:r>
            <a:endParaRPr lang="de-DE" dirty="0" smtClean="0"/>
          </a:p>
          <a:p>
            <a:r>
              <a:rPr lang="de-DE" dirty="0" smtClean="0"/>
              <a:t>Managing a </a:t>
            </a:r>
            <a:r>
              <a:rPr lang="de-DE" dirty="0" err="1" smtClean="0"/>
              <a:t>catalogue</a:t>
            </a:r>
            <a:r>
              <a:rPr lang="de-DE" dirty="0" smtClean="0"/>
              <a:t> </a:t>
            </a:r>
            <a:r>
              <a:rPr lang="de-DE" dirty="0" err="1" smtClean="0"/>
              <a:t>of</a:t>
            </a:r>
            <a:r>
              <a:rPr lang="de-DE" dirty="0" smtClean="0"/>
              <a:t> </a:t>
            </a:r>
            <a:r>
              <a:rPr lang="de-DE" dirty="0" err="1" smtClean="0"/>
              <a:t>the</a:t>
            </a:r>
            <a:r>
              <a:rPr lang="de-DE" dirty="0" smtClean="0"/>
              <a:t> </a:t>
            </a:r>
            <a:r>
              <a:rPr lang="de-DE" dirty="0" err="1" smtClean="0"/>
              <a:t>analytics</a:t>
            </a:r>
            <a:r>
              <a:rPr lang="de-DE" dirty="0" smtClean="0"/>
              <a:t> </a:t>
            </a:r>
            <a:r>
              <a:rPr lang="de-DE" dirty="0" err="1" smtClean="0"/>
              <a:t>experiments</a:t>
            </a:r>
            <a:r>
              <a:rPr lang="de-DE" dirty="0" smtClean="0"/>
              <a:t> („</a:t>
            </a:r>
            <a:r>
              <a:rPr lang="de-DE" dirty="0" err="1" smtClean="0"/>
              <a:t>recipes</a:t>
            </a:r>
            <a:r>
              <a:rPr lang="de-DE" dirty="0" smtClean="0"/>
              <a:t>“)</a:t>
            </a:r>
          </a:p>
          <a:p>
            <a:pPr lvl="1"/>
            <a:endParaRPr lang="en-US" dirty="0"/>
          </a:p>
        </p:txBody>
      </p:sp>
      <p:sp>
        <p:nvSpPr>
          <p:cNvPr id="3" name="Datumsplatzhalter 2"/>
          <p:cNvSpPr>
            <a:spLocks noGrp="1"/>
          </p:cNvSpPr>
          <p:nvPr>
            <p:ph type="dt" sz="half" idx="2"/>
          </p:nvPr>
        </p:nvSpPr>
        <p:spPr/>
        <p:txBody>
          <a:bodyPr/>
          <a:lstStyle/>
          <a:p>
            <a:r>
              <a:rPr lang="en-US" smtClean="0"/>
              <a:t>19-20 May 2014</a:t>
            </a:r>
            <a:endParaRPr lang="en-US" dirty="0"/>
          </a:p>
        </p:txBody>
      </p:sp>
      <p:sp>
        <p:nvSpPr>
          <p:cNvPr id="4" name="Fußzeilenplatzhalter 3"/>
          <p:cNvSpPr>
            <a:spLocks noGrp="1"/>
          </p:cNvSpPr>
          <p:nvPr>
            <p:ph type="ftr" sz="quarter" idx="3"/>
          </p:nvPr>
        </p:nvSpPr>
        <p:spPr/>
        <p:txBody>
          <a:bodyPr/>
          <a:lstStyle/>
          <a:p>
            <a:r>
              <a:rPr lang="en-US" smtClean="0"/>
              <a:t>OpenCube plenary meeting</a:t>
            </a:r>
            <a:endParaRPr lang="en-US" dirty="0"/>
          </a:p>
        </p:txBody>
      </p:sp>
      <p:sp>
        <p:nvSpPr>
          <p:cNvPr id="5" name="Foliennummernplatzhalter 4"/>
          <p:cNvSpPr>
            <a:spLocks noGrp="1"/>
          </p:cNvSpPr>
          <p:nvPr>
            <p:ph type="sldNum" sz="quarter" idx="4"/>
          </p:nvPr>
        </p:nvSpPr>
        <p:spPr/>
        <p:txBody>
          <a:bodyPr/>
          <a:lstStyle/>
          <a:p>
            <a:fld id="{10E4A4DB-036F-4816-A98C-42C4167E83C5}" type="slidenum">
              <a:rPr lang="en-US" smtClean="0"/>
              <a:pPr/>
              <a:t>19</a:t>
            </a:fld>
            <a:endParaRPr lang="en-US"/>
          </a:p>
        </p:txBody>
      </p:sp>
      <p:sp>
        <p:nvSpPr>
          <p:cNvPr id="6" name="Titel 5"/>
          <p:cNvSpPr>
            <a:spLocks noGrp="1"/>
          </p:cNvSpPr>
          <p:nvPr>
            <p:ph type="title"/>
          </p:nvPr>
        </p:nvSpPr>
        <p:spPr/>
        <p:txBody>
          <a:bodyPr/>
          <a:lstStyle/>
          <a:p>
            <a:r>
              <a:rPr lang="de-DE" dirty="0" smtClean="0"/>
              <a:t>Integration </a:t>
            </a:r>
            <a:r>
              <a:rPr lang="de-DE" dirty="0" err="1" smtClean="0"/>
              <a:t>with</a:t>
            </a:r>
            <a:r>
              <a:rPr lang="de-DE" dirty="0" smtClean="0"/>
              <a:t> R</a:t>
            </a:r>
            <a:endParaRPr lang="en-US" dirty="0"/>
          </a:p>
        </p:txBody>
      </p:sp>
      <p:pic>
        <p:nvPicPr>
          <p:cNvPr id="7" name="Picture 3"/>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441700" y="2692271"/>
            <a:ext cx="5880100" cy="3409657"/>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41141281"/>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028634"/>
            <a:ext cx="10515600" cy="2673099"/>
          </a:xfrm>
        </p:spPr>
        <p:txBody>
          <a:bodyPr>
            <a:normAutofit fontScale="92500" lnSpcReduction="10000"/>
          </a:bodyPr>
          <a:lstStyle/>
          <a:p>
            <a:r>
              <a:rPr lang="en-US" dirty="0" smtClean="0"/>
              <a:t>A major part of Open Data concerns statistics that can be formulated as data cubes.</a:t>
            </a:r>
          </a:p>
          <a:p>
            <a:r>
              <a:rPr lang="en-US" dirty="0" smtClean="0"/>
              <a:t>The objective of this paper is to present the </a:t>
            </a:r>
            <a:r>
              <a:rPr lang="en-US" b="1" dirty="0" err="1" smtClean="0"/>
              <a:t>OpenCube</a:t>
            </a:r>
            <a:r>
              <a:rPr lang="en-US" b="1" dirty="0" smtClean="0"/>
              <a:t> approach </a:t>
            </a:r>
            <a:r>
              <a:rPr lang="en-US" dirty="0" smtClean="0"/>
              <a:t>for working with linked data cubes.</a:t>
            </a:r>
          </a:p>
          <a:p>
            <a:r>
              <a:rPr lang="en-US" dirty="0" smtClean="0"/>
              <a:t>The ultimate goal of </a:t>
            </a:r>
            <a:r>
              <a:rPr lang="en-US" dirty="0" err="1" smtClean="0"/>
              <a:t>OpenCube</a:t>
            </a:r>
            <a:r>
              <a:rPr lang="en-US" dirty="0" smtClean="0"/>
              <a:t> is to facilitate</a:t>
            </a:r>
          </a:p>
          <a:p>
            <a:pPr lvl="1"/>
            <a:r>
              <a:rPr lang="en-US" dirty="0" smtClean="0"/>
              <a:t>Publishing of high-quality linked statistical data</a:t>
            </a:r>
          </a:p>
          <a:p>
            <a:pPr lvl="1"/>
            <a:r>
              <a:rPr lang="en-US" dirty="0" smtClean="0"/>
              <a:t>Reusing linked statistical datasets in visualizations and analytics</a:t>
            </a:r>
          </a:p>
        </p:txBody>
      </p:sp>
      <p:sp>
        <p:nvSpPr>
          <p:cNvPr id="3" name="Slide Number Placeholder 2"/>
          <p:cNvSpPr>
            <a:spLocks noGrp="1"/>
          </p:cNvSpPr>
          <p:nvPr>
            <p:ph type="sldNum" sz="quarter" idx="4"/>
          </p:nvPr>
        </p:nvSpPr>
        <p:spPr/>
        <p:txBody>
          <a:bodyPr/>
          <a:lstStyle/>
          <a:p>
            <a:fld id="{10E4A4DB-036F-4816-A98C-42C4167E83C5}" type="slidenum">
              <a:rPr lang="en-US" smtClean="0"/>
              <a:pPr/>
              <a:t>2</a:t>
            </a:fld>
            <a:endParaRPr lang="en-US" dirty="0"/>
          </a:p>
        </p:txBody>
      </p:sp>
      <p:sp>
        <p:nvSpPr>
          <p:cNvPr id="4" name="Title 3"/>
          <p:cNvSpPr>
            <a:spLocks noGrp="1"/>
          </p:cNvSpPr>
          <p:nvPr>
            <p:ph type="title"/>
          </p:nvPr>
        </p:nvSpPr>
        <p:spPr/>
        <p:txBody>
          <a:bodyPr/>
          <a:lstStyle/>
          <a:p>
            <a:r>
              <a:rPr lang="en-US" dirty="0" smtClean="0"/>
              <a:t>Objective</a:t>
            </a:r>
            <a:endParaRPr lang="en-US" dirty="0"/>
          </a:p>
        </p:txBody>
      </p:sp>
      <p:sp>
        <p:nvSpPr>
          <p:cNvPr id="5" name="Date Placeholder 4"/>
          <p:cNvSpPr>
            <a:spLocks noGrp="1"/>
          </p:cNvSpPr>
          <p:nvPr>
            <p:ph type="dt" sz="half" idx="2"/>
          </p:nvPr>
        </p:nvSpPr>
        <p:spPr/>
        <p:txBody>
          <a:bodyPr/>
          <a:lstStyle/>
          <a:p>
            <a:r>
              <a:rPr lang="en-US" smtClean="0"/>
              <a:t>19 October 2014, Riva del Garda, Italy</a:t>
            </a:r>
            <a:endParaRPr lang="en-US" dirty="0"/>
          </a:p>
        </p:txBody>
      </p:sp>
      <p:sp>
        <p:nvSpPr>
          <p:cNvPr id="6" name="Footer Placeholder 5"/>
          <p:cNvSpPr>
            <a:spLocks noGrp="1"/>
          </p:cNvSpPr>
          <p:nvPr>
            <p:ph type="ftr" sz="quarter" idx="3"/>
          </p:nvPr>
        </p:nvSpPr>
        <p:spPr/>
        <p:txBody>
          <a:bodyPr/>
          <a:lstStyle/>
          <a:p>
            <a:r>
              <a:rPr lang="en-US" smtClean="0"/>
              <a:t>ISWC 2014 – SemStats 2014</a:t>
            </a:r>
            <a:endParaRPr lang="en-US" dirty="0"/>
          </a:p>
        </p:txBody>
      </p:sp>
      <p:pic>
        <p:nvPicPr>
          <p:cNvPr id="7" name="Picture 6"/>
          <p:cNvPicPr>
            <a:picLocks noChangeAspect="1"/>
          </p:cNvPicPr>
          <p:nvPr/>
        </p:nvPicPr>
        <p:blipFill>
          <a:blip r:embed="rId2"/>
          <a:stretch>
            <a:fillRect/>
          </a:stretch>
        </p:blipFill>
        <p:spPr>
          <a:xfrm>
            <a:off x="2263307" y="3495805"/>
            <a:ext cx="7693757" cy="2843968"/>
          </a:xfrm>
          <a:prstGeom prst="rect">
            <a:avLst/>
          </a:prstGeom>
        </p:spPr>
      </p:pic>
    </p:spTree>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842450" y="1028634"/>
            <a:ext cx="5511349" cy="5148329"/>
          </a:xfrm>
        </p:spPr>
        <p:txBody>
          <a:bodyPr/>
          <a:lstStyle/>
          <a:p>
            <a:r>
              <a:rPr lang="de-DE" dirty="0" err="1" smtClean="0"/>
              <a:t>Widget-based</a:t>
            </a:r>
            <a:r>
              <a:rPr lang="de-DE" dirty="0" smtClean="0"/>
              <a:t> </a:t>
            </a:r>
            <a:r>
              <a:rPr lang="de-DE" dirty="0" err="1" smtClean="0"/>
              <a:t>visualization</a:t>
            </a:r>
            <a:r>
              <a:rPr lang="de-DE" dirty="0" smtClean="0"/>
              <a:t> </a:t>
            </a:r>
            <a:r>
              <a:rPr lang="de-DE" dirty="0" err="1" smtClean="0"/>
              <a:t>of</a:t>
            </a:r>
            <a:r>
              <a:rPr lang="de-DE" dirty="0" smtClean="0"/>
              <a:t> </a:t>
            </a:r>
            <a:r>
              <a:rPr lang="de-DE" dirty="0" err="1" smtClean="0"/>
              <a:t>data</a:t>
            </a:r>
            <a:r>
              <a:rPr lang="de-DE" dirty="0" smtClean="0"/>
              <a:t> </a:t>
            </a:r>
          </a:p>
          <a:p>
            <a:pPr lvl="1"/>
            <a:r>
              <a:rPr lang="de-DE" b="1" dirty="0" err="1" smtClean="0"/>
              <a:t>Pre-existing</a:t>
            </a:r>
            <a:r>
              <a:rPr lang="de-DE" dirty="0" smtClean="0"/>
              <a:t>: </a:t>
            </a:r>
            <a:r>
              <a:rPr lang="de-DE" dirty="0" err="1" smtClean="0"/>
              <a:t>Configuration</a:t>
            </a:r>
            <a:r>
              <a:rPr lang="de-DE" dirty="0" smtClean="0"/>
              <a:t> </a:t>
            </a:r>
            <a:r>
              <a:rPr lang="de-DE" dirty="0" err="1" smtClean="0"/>
              <a:t>using</a:t>
            </a:r>
            <a:r>
              <a:rPr lang="de-DE" dirty="0" smtClean="0"/>
              <a:t> explicit SPARQL </a:t>
            </a:r>
            <a:r>
              <a:rPr lang="de-DE" dirty="0" err="1" smtClean="0"/>
              <a:t>queries</a:t>
            </a:r>
            <a:endParaRPr lang="de-DE" dirty="0" smtClean="0"/>
          </a:p>
          <a:p>
            <a:pPr lvl="2"/>
            <a:r>
              <a:rPr lang="de-DE" dirty="0" smtClean="0"/>
              <a:t>More </a:t>
            </a:r>
            <a:r>
              <a:rPr lang="de-DE" dirty="0" err="1" smtClean="0"/>
              <a:t>appropriate</a:t>
            </a:r>
            <a:r>
              <a:rPr lang="de-DE" dirty="0" smtClean="0"/>
              <a:t> </a:t>
            </a:r>
            <a:r>
              <a:rPr lang="de-DE" dirty="0" err="1" smtClean="0"/>
              <a:t>for</a:t>
            </a:r>
            <a:r>
              <a:rPr lang="de-DE" dirty="0" smtClean="0"/>
              <a:t> </a:t>
            </a:r>
            <a:r>
              <a:rPr lang="de-DE" dirty="0" err="1" smtClean="0"/>
              <a:t>engineers</a:t>
            </a:r>
            <a:r>
              <a:rPr lang="de-DE" dirty="0" smtClean="0"/>
              <a:t> </a:t>
            </a:r>
            <a:r>
              <a:rPr lang="de-DE" dirty="0" err="1" smtClean="0"/>
              <a:t>building</a:t>
            </a:r>
            <a:r>
              <a:rPr lang="de-DE" dirty="0" smtClean="0"/>
              <a:t> </a:t>
            </a:r>
            <a:r>
              <a:rPr lang="de-DE" dirty="0" err="1" smtClean="0"/>
              <a:t>custom</a:t>
            </a:r>
            <a:r>
              <a:rPr lang="de-DE" dirty="0" smtClean="0"/>
              <a:t> </a:t>
            </a:r>
            <a:r>
              <a:rPr lang="de-DE" dirty="0" err="1" smtClean="0"/>
              <a:t>solutions</a:t>
            </a:r>
            <a:r>
              <a:rPr lang="de-DE" dirty="0" smtClean="0"/>
              <a:t> </a:t>
            </a:r>
            <a:r>
              <a:rPr lang="de-DE" dirty="0" err="1" smtClean="0"/>
              <a:t>than</a:t>
            </a:r>
            <a:r>
              <a:rPr lang="de-DE" dirty="0" smtClean="0"/>
              <a:t> </a:t>
            </a:r>
            <a:r>
              <a:rPr lang="de-DE" dirty="0" err="1" smtClean="0"/>
              <a:t>for</a:t>
            </a:r>
            <a:r>
              <a:rPr lang="de-DE" dirty="0" smtClean="0"/>
              <a:t> end </a:t>
            </a:r>
            <a:r>
              <a:rPr lang="de-DE" dirty="0" err="1" smtClean="0"/>
              <a:t>users</a:t>
            </a:r>
            <a:endParaRPr lang="de-DE" dirty="0" smtClean="0"/>
          </a:p>
          <a:p>
            <a:pPr lvl="1"/>
            <a:r>
              <a:rPr lang="de-DE" b="1" dirty="0" smtClean="0"/>
              <a:t>Goal</a:t>
            </a:r>
            <a:r>
              <a:rPr lang="de-DE" dirty="0" smtClean="0"/>
              <a:t>: Intuitive </a:t>
            </a:r>
            <a:r>
              <a:rPr lang="de-DE" dirty="0" err="1" smtClean="0"/>
              <a:t>configuration</a:t>
            </a:r>
            <a:r>
              <a:rPr lang="de-DE" dirty="0" smtClean="0"/>
              <a:t> </a:t>
            </a:r>
            <a:r>
              <a:rPr lang="de-DE" dirty="0" err="1" smtClean="0"/>
              <a:t>of</a:t>
            </a:r>
            <a:r>
              <a:rPr lang="de-DE" dirty="0" smtClean="0"/>
              <a:t> </a:t>
            </a:r>
            <a:r>
              <a:rPr lang="de-DE" dirty="0" err="1" smtClean="0"/>
              <a:t>visualization</a:t>
            </a:r>
            <a:r>
              <a:rPr lang="de-DE" dirty="0" smtClean="0"/>
              <a:t> </a:t>
            </a:r>
            <a:r>
              <a:rPr lang="de-DE" dirty="0" err="1" smtClean="0"/>
              <a:t>views</a:t>
            </a:r>
            <a:r>
              <a:rPr lang="de-DE" dirty="0" smtClean="0"/>
              <a:t> </a:t>
            </a:r>
            <a:r>
              <a:rPr lang="de-DE" dirty="0" err="1" smtClean="0"/>
              <a:t>exploiting</a:t>
            </a:r>
            <a:r>
              <a:rPr lang="de-DE" dirty="0" smtClean="0"/>
              <a:t> </a:t>
            </a:r>
            <a:r>
              <a:rPr lang="de-DE" dirty="0" err="1" smtClean="0"/>
              <a:t>the</a:t>
            </a:r>
            <a:r>
              <a:rPr lang="de-DE" dirty="0" smtClean="0"/>
              <a:t> Data Cube </a:t>
            </a:r>
            <a:r>
              <a:rPr lang="de-DE" dirty="0" err="1" smtClean="0"/>
              <a:t>structure</a:t>
            </a:r>
            <a:endParaRPr lang="de-DE" dirty="0" smtClean="0"/>
          </a:p>
          <a:p>
            <a:pPr lvl="1"/>
            <a:endParaRPr lang="en-US" dirty="0"/>
          </a:p>
        </p:txBody>
      </p:sp>
      <p:sp>
        <p:nvSpPr>
          <p:cNvPr id="3" name="Datumsplatzhalter 2"/>
          <p:cNvSpPr>
            <a:spLocks noGrp="1"/>
          </p:cNvSpPr>
          <p:nvPr>
            <p:ph type="dt" sz="half" idx="2"/>
          </p:nvPr>
        </p:nvSpPr>
        <p:spPr/>
        <p:txBody>
          <a:bodyPr/>
          <a:lstStyle/>
          <a:p>
            <a:r>
              <a:rPr lang="en-US" smtClean="0"/>
              <a:t>18-19 November 2013</a:t>
            </a:r>
            <a:endParaRPr lang="en-US"/>
          </a:p>
        </p:txBody>
      </p:sp>
      <p:sp>
        <p:nvSpPr>
          <p:cNvPr id="4" name="Fußzeilenplatzhalter 3"/>
          <p:cNvSpPr>
            <a:spLocks noGrp="1"/>
          </p:cNvSpPr>
          <p:nvPr>
            <p:ph type="ftr" sz="quarter" idx="3"/>
          </p:nvPr>
        </p:nvSpPr>
        <p:spPr/>
        <p:txBody>
          <a:bodyPr/>
          <a:lstStyle/>
          <a:p>
            <a:r>
              <a:rPr lang="en-US" smtClean="0"/>
              <a:t>OpenCube kick-off meeting</a:t>
            </a:r>
            <a:endParaRPr lang="en-US" dirty="0"/>
          </a:p>
        </p:txBody>
      </p:sp>
      <p:sp>
        <p:nvSpPr>
          <p:cNvPr id="5" name="Foliennummernplatzhalter 4"/>
          <p:cNvSpPr>
            <a:spLocks noGrp="1"/>
          </p:cNvSpPr>
          <p:nvPr>
            <p:ph type="sldNum" sz="quarter" idx="4"/>
          </p:nvPr>
        </p:nvSpPr>
        <p:spPr/>
        <p:txBody>
          <a:bodyPr/>
          <a:lstStyle/>
          <a:p>
            <a:fld id="{10E4A4DB-036F-4816-A98C-42C4167E83C5}" type="slidenum">
              <a:rPr lang="en-US" smtClean="0"/>
              <a:pPr/>
              <a:t>20</a:t>
            </a:fld>
            <a:endParaRPr lang="en-US"/>
          </a:p>
        </p:txBody>
      </p:sp>
      <p:sp>
        <p:nvSpPr>
          <p:cNvPr id="6" name="Titel 5"/>
          <p:cNvSpPr>
            <a:spLocks noGrp="1"/>
          </p:cNvSpPr>
          <p:nvPr>
            <p:ph type="title"/>
          </p:nvPr>
        </p:nvSpPr>
        <p:spPr/>
        <p:txBody>
          <a:bodyPr/>
          <a:lstStyle/>
          <a:p>
            <a:r>
              <a:rPr lang="de-DE" dirty="0" smtClean="0"/>
              <a:t>Data Cube </a:t>
            </a:r>
            <a:r>
              <a:rPr lang="de-DE" dirty="0" err="1" smtClean="0"/>
              <a:t>Visualization</a:t>
            </a:r>
            <a:endParaRPr lang="en-US" dirty="0"/>
          </a:p>
        </p:txBody>
      </p:sp>
      <p:sp>
        <p:nvSpPr>
          <p:cNvPr id="7" name="Text Box 4"/>
          <p:cNvSpPr txBox="1">
            <a:spLocks noChangeArrowheads="1"/>
          </p:cNvSpPr>
          <p:nvPr/>
        </p:nvSpPr>
        <p:spPr bwMode="auto">
          <a:xfrm>
            <a:off x="2257678" y="3943269"/>
            <a:ext cx="3887788" cy="10287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0000" tIns="45000" rIns="90000" bIns="45000"/>
          <a:lstStyle>
            <a:lvl1pPr eaLnBrk="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1pPr>
            <a:lvl2pPr eaLnBrk="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2pPr>
            <a:lvl3pPr eaLnBrk="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3pPr>
            <a:lvl4pPr eaLnBrk="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4pPr>
            <a:lvl5pPr eaLnBrk="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9pPr>
          </a:lstStyle>
          <a:p>
            <a:pPr eaLnBrk="1" fontAlgn="auto">
              <a:lnSpc>
                <a:spcPct val="102000"/>
              </a:lnSpc>
              <a:spcBef>
                <a:spcPts val="0"/>
              </a:spcBef>
              <a:spcAft>
                <a:spcPts val="1425"/>
              </a:spcAft>
            </a:pPr>
            <a:r>
              <a:rPr lang="en-US" sz="2000" b="1">
                <a:solidFill>
                  <a:srgbClr val="000000"/>
                </a:solidFill>
                <a:latin typeface="Calibri" pitchFamily="34" charset="0"/>
              </a:rPr>
              <a:t>Analytics and Reporting</a:t>
            </a:r>
          </a:p>
        </p:txBody>
      </p:sp>
      <p:sp>
        <p:nvSpPr>
          <p:cNvPr id="8" name="Text Box 5"/>
          <p:cNvSpPr txBox="1">
            <a:spLocks noChangeArrowheads="1"/>
          </p:cNvSpPr>
          <p:nvPr/>
        </p:nvSpPr>
        <p:spPr bwMode="auto">
          <a:xfrm>
            <a:off x="825500" y="1007988"/>
            <a:ext cx="3673475" cy="50323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0000" tIns="45000" rIns="90000" bIns="45000"/>
          <a:lstStyle>
            <a:lvl1pPr eaLnBrk="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1pPr>
            <a:lvl2pPr eaLnBrk="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2pPr>
            <a:lvl3pPr eaLnBrk="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3pPr>
            <a:lvl4pPr eaLnBrk="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4pPr>
            <a:lvl5pPr eaLnBrk="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sz="2400">
                <a:solidFill>
                  <a:schemeClr val="bg1"/>
                </a:solidFill>
                <a:latin typeface="Arial" pitchFamily="34" charset="0"/>
                <a:ea typeface="ＭＳ Ｐゴシック" pitchFamily="34" charset="-128"/>
              </a:defRPr>
            </a:lvl9pPr>
          </a:lstStyle>
          <a:p>
            <a:pPr eaLnBrk="1" fontAlgn="auto">
              <a:lnSpc>
                <a:spcPct val="102000"/>
              </a:lnSpc>
              <a:spcBef>
                <a:spcPts val="0"/>
              </a:spcBef>
              <a:spcAft>
                <a:spcPts val="1425"/>
              </a:spcAft>
            </a:pPr>
            <a:r>
              <a:rPr lang="en-US" sz="2000" b="1" dirty="0">
                <a:solidFill>
                  <a:srgbClr val="000000"/>
                </a:solidFill>
                <a:latin typeface="Calibri" pitchFamily="34" charset="0"/>
              </a:rPr>
              <a:t>Visualization and Exploration</a:t>
            </a:r>
          </a:p>
          <a:p>
            <a:pPr eaLnBrk="1" fontAlgn="auto">
              <a:lnSpc>
                <a:spcPct val="102000"/>
              </a:lnSpc>
              <a:spcBef>
                <a:spcPts val="0"/>
              </a:spcBef>
              <a:spcAft>
                <a:spcPts val="1425"/>
              </a:spcAft>
            </a:pPr>
            <a:endParaRPr lang="en-US" sz="2200" dirty="0">
              <a:solidFill>
                <a:srgbClr val="000000"/>
              </a:solidFill>
              <a:latin typeface="Calibri" pitchFamily="34" charset="0"/>
            </a:endParaRPr>
          </a:p>
        </p:txBody>
      </p:sp>
      <p:pic>
        <p:nvPicPr>
          <p:cNvPr id="9" name="Picture 9"/>
          <p:cNvPicPr>
            <a:picLocks noChangeAspect="1" noChangeArrowheads="1"/>
          </p:cNvPicPr>
          <p:nvPr/>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626103" y="4419519"/>
            <a:ext cx="2514600" cy="1373187"/>
          </a:xfrm>
          <a:prstGeom prst="rect">
            <a:avLst/>
          </a:prstGeom>
          <a:noFill/>
          <a:ln w="9525">
            <a:solidFill>
              <a:schemeClr val="tx1"/>
            </a:solidFill>
            <a:miter lim="800000"/>
            <a:headEnd/>
            <a:tailEnd/>
          </a:ln>
          <a:effectLst>
            <a:outerShdw dist="38100" dir="2700000" sx="103999" sy="103999" algn="tl" rotWithShape="0">
              <a:srgbClr val="808080">
                <a:alpha val="42998"/>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 name="Picture 10"/>
          <p:cNvPicPr>
            <a:picLocks noChangeAspect="1" noChangeArrowheads="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97316" y="5354556"/>
            <a:ext cx="3498850" cy="954088"/>
          </a:xfrm>
          <a:prstGeom prst="rect">
            <a:avLst/>
          </a:prstGeom>
          <a:noFill/>
          <a:ln w="9525">
            <a:solidFill>
              <a:schemeClr val="tx1"/>
            </a:solidFill>
            <a:miter lim="800000"/>
            <a:headEnd/>
            <a:tailEnd/>
          </a:ln>
          <a:effectLst>
            <a:outerShdw dist="38100" dir="2700000" sx="103999" sy="103999" algn="tl" rotWithShape="0">
              <a:srgbClr val="808080">
                <a:alpha val="42998"/>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1" name="Picture 11"/>
          <p:cNvPicPr>
            <a:picLocks noChangeAspect="1" noChangeArrowheads="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338387" y="1512813"/>
            <a:ext cx="1804988" cy="1103312"/>
          </a:xfrm>
          <a:prstGeom prst="rect">
            <a:avLst/>
          </a:prstGeom>
          <a:noFill/>
          <a:ln w="9525">
            <a:solidFill>
              <a:schemeClr val="tx1"/>
            </a:solidFill>
            <a:miter lim="800000"/>
            <a:headEnd/>
            <a:tailEnd/>
          </a:ln>
          <a:effectLst>
            <a:outerShdw dist="38100" dir="2700000" sx="103999" sy="103999" algn="tl" rotWithShape="0">
              <a:srgbClr val="808080">
                <a:alpha val="42998"/>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2" name="Picture 12"/>
          <p:cNvPicPr>
            <a:picLocks noChangeAspect="1" noChangeArrowheads="1"/>
          </p:cNvPicPr>
          <p:nvPr/>
        </p:nvPicPr>
        <p:blipFill>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401762" y="2303388"/>
            <a:ext cx="2679700" cy="1427162"/>
          </a:xfrm>
          <a:prstGeom prst="rect">
            <a:avLst/>
          </a:prstGeom>
          <a:noFill/>
          <a:ln w="9525">
            <a:solidFill>
              <a:schemeClr val="tx1"/>
            </a:solidFill>
            <a:miter lim="800000"/>
            <a:headEnd/>
            <a:tailEnd/>
          </a:ln>
          <a:effectLst>
            <a:outerShdw dist="38100" dir="2700000" sx="103999" sy="103999" algn="tl" rotWithShape="0">
              <a:srgbClr val="808080">
                <a:alpha val="42998"/>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3" name="Picture 13"/>
          <p:cNvPicPr>
            <a:picLocks noChangeAspect="1" noChangeArrowheads="1"/>
          </p:cNvPicPr>
          <p:nvPr/>
        </p:nvPicPr>
        <p:blipFill>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969962" y="1511225"/>
            <a:ext cx="1241425" cy="1060450"/>
          </a:xfrm>
          <a:prstGeom prst="rect">
            <a:avLst/>
          </a:prstGeom>
          <a:noFill/>
          <a:ln w="9525">
            <a:solidFill>
              <a:schemeClr val="tx1"/>
            </a:solidFill>
            <a:miter lim="800000"/>
            <a:headEnd/>
            <a:tailEnd/>
          </a:ln>
          <a:effectLst>
            <a:outerShdw dist="38100" dir="2700000" sx="103999" sy="103999" algn="tl" rotWithShape="0">
              <a:srgbClr val="808080">
                <a:alpha val="42998"/>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4" name="Picture 8"/>
          <p:cNvPicPr>
            <a:picLocks noChangeAspect="1" noChangeArrowheads="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184653" y="4484606"/>
            <a:ext cx="1296988" cy="942975"/>
          </a:xfrm>
          <a:prstGeom prst="rect">
            <a:avLst/>
          </a:prstGeom>
          <a:noFill/>
          <a:ln w="9525">
            <a:solidFill>
              <a:schemeClr val="tx1"/>
            </a:solidFill>
            <a:miter lim="800000"/>
            <a:headEnd/>
            <a:tailEnd/>
          </a:ln>
          <a:effectLst>
            <a:outerShdw dist="38100" dir="2700000" sx="103999" sy="103999" algn="tl" rotWithShape="0">
              <a:srgbClr val="808080">
                <a:alpha val="42998"/>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11452224"/>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Adaptation </a:t>
            </a:r>
            <a:r>
              <a:rPr lang="de-DE" dirty="0" err="1" smtClean="0"/>
              <a:t>of</a:t>
            </a:r>
            <a:r>
              <a:rPr lang="de-DE" dirty="0" smtClean="0"/>
              <a:t> </a:t>
            </a:r>
            <a:r>
              <a:rPr lang="de-DE" dirty="0" err="1" smtClean="0"/>
              <a:t>the</a:t>
            </a:r>
            <a:r>
              <a:rPr lang="de-DE" dirty="0" smtClean="0"/>
              <a:t> stock </a:t>
            </a:r>
            <a:r>
              <a:rPr lang="de-DE" dirty="0" err="1" smtClean="0"/>
              <a:t>chart</a:t>
            </a:r>
            <a:r>
              <a:rPr lang="de-DE" dirty="0" smtClean="0"/>
              <a:t> </a:t>
            </a:r>
            <a:r>
              <a:rPr lang="de-DE" dirty="0" err="1" smtClean="0"/>
              <a:t>view</a:t>
            </a:r>
            <a:r>
              <a:rPr lang="de-DE" dirty="0" smtClean="0"/>
              <a:t> </a:t>
            </a:r>
            <a:r>
              <a:rPr lang="de-DE" dirty="0" err="1" smtClean="0"/>
              <a:t>to</a:t>
            </a:r>
            <a:r>
              <a:rPr lang="de-DE" dirty="0" smtClean="0"/>
              <a:t> </a:t>
            </a:r>
            <a:r>
              <a:rPr lang="de-DE" dirty="0" err="1" smtClean="0"/>
              <a:t>the</a:t>
            </a:r>
            <a:r>
              <a:rPr lang="de-DE" dirty="0" smtClean="0"/>
              <a:t> RDF </a:t>
            </a:r>
            <a:r>
              <a:rPr lang="de-DE" dirty="0" err="1" smtClean="0"/>
              <a:t>data</a:t>
            </a:r>
            <a:r>
              <a:rPr lang="de-DE" dirty="0" smtClean="0"/>
              <a:t> </a:t>
            </a:r>
            <a:r>
              <a:rPr lang="de-DE" dirty="0" err="1" smtClean="0"/>
              <a:t>cube</a:t>
            </a:r>
            <a:r>
              <a:rPr lang="de-DE" dirty="0" smtClean="0"/>
              <a:t> </a:t>
            </a:r>
            <a:r>
              <a:rPr lang="de-DE" dirty="0" err="1" smtClean="0"/>
              <a:t>datasets</a:t>
            </a:r>
            <a:endParaRPr lang="de-DE" dirty="0" smtClean="0"/>
          </a:p>
          <a:p>
            <a:r>
              <a:rPr lang="de-DE" dirty="0" err="1" smtClean="0"/>
              <a:t>Improved</a:t>
            </a:r>
            <a:r>
              <a:rPr lang="de-DE" dirty="0" smtClean="0"/>
              <a:t> </a:t>
            </a:r>
            <a:r>
              <a:rPr lang="de-DE" dirty="0" err="1" smtClean="0"/>
              <a:t>configuration</a:t>
            </a:r>
            <a:r>
              <a:rPr lang="de-DE" dirty="0" smtClean="0"/>
              <a:t> UI </a:t>
            </a:r>
          </a:p>
          <a:p>
            <a:pPr lvl="1"/>
            <a:r>
              <a:rPr lang="de-DE" dirty="0" err="1" smtClean="0"/>
              <a:t>specifying</a:t>
            </a:r>
            <a:r>
              <a:rPr lang="de-DE" dirty="0" smtClean="0"/>
              <a:t> </a:t>
            </a:r>
            <a:r>
              <a:rPr lang="de-DE" dirty="0" err="1" smtClean="0"/>
              <a:t>dimension</a:t>
            </a:r>
            <a:r>
              <a:rPr lang="de-DE" dirty="0" smtClean="0"/>
              <a:t> </a:t>
            </a:r>
            <a:r>
              <a:rPr lang="de-DE" dirty="0" err="1" smtClean="0"/>
              <a:t>restrictions</a:t>
            </a:r>
            <a:r>
              <a:rPr lang="de-DE" dirty="0" smtClean="0"/>
              <a:t> </a:t>
            </a:r>
            <a:r>
              <a:rPr lang="de-DE" dirty="0" err="1" smtClean="0"/>
              <a:t>instead</a:t>
            </a:r>
            <a:r>
              <a:rPr lang="de-DE" dirty="0" smtClean="0"/>
              <a:t> </a:t>
            </a:r>
            <a:r>
              <a:rPr lang="de-DE" dirty="0" err="1" smtClean="0"/>
              <a:t>of</a:t>
            </a:r>
            <a:r>
              <a:rPr lang="de-DE" dirty="0" smtClean="0"/>
              <a:t> </a:t>
            </a:r>
            <a:r>
              <a:rPr lang="de-DE" dirty="0" err="1" smtClean="0"/>
              <a:t>the</a:t>
            </a:r>
            <a:r>
              <a:rPr lang="de-DE" dirty="0" smtClean="0"/>
              <a:t> </a:t>
            </a:r>
            <a:r>
              <a:rPr lang="de-DE" dirty="0" err="1" smtClean="0"/>
              <a:t>complete</a:t>
            </a:r>
            <a:r>
              <a:rPr lang="de-DE" dirty="0" smtClean="0"/>
              <a:t> SPARQL </a:t>
            </a:r>
            <a:r>
              <a:rPr lang="de-DE" dirty="0" err="1" smtClean="0"/>
              <a:t>query</a:t>
            </a:r>
            <a:endParaRPr lang="de-DE" dirty="0" smtClean="0"/>
          </a:p>
          <a:p>
            <a:r>
              <a:rPr lang="de-DE" dirty="0" smtClean="0"/>
              <a:t>Additional </a:t>
            </a:r>
            <a:r>
              <a:rPr lang="de-DE" dirty="0" err="1" smtClean="0"/>
              <a:t>features</a:t>
            </a:r>
            <a:r>
              <a:rPr lang="de-DE" dirty="0" smtClean="0"/>
              <a:t> (e.g., </a:t>
            </a:r>
            <a:r>
              <a:rPr lang="de-DE" dirty="0" err="1" smtClean="0"/>
              <a:t>comparison</a:t>
            </a:r>
            <a:r>
              <a:rPr lang="de-DE" dirty="0" smtClean="0"/>
              <a:t> </a:t>
            </a:r>
            <a:r>
              <a:rPr lang="de-DE" dirty="0" err="1" smtClean="0"/>
              <a:t>between</a:t>
            </a:r>
            <a:r>
              <a:rPr lang="de-DE" dirty="0" smtClean="0"/>
              <a:t> </a:t>
            </a:r>
            <a:r>
              <a:rPr lang="de-DE" dirty="0" err="1" smtClean="0"/>
              <a:t>slices</a:t>
            </a:r>
            <a:r>
              <a:rPr lang="de-DE" dirty="0" smtClean="0"/>
              <a:t>)</a:t>
            </a:r>
          </a:p>
          <a:p>
            <a:pPr lvl="1"/>
            <a:endParaRPr lang="de-DE" dirty="0"/>
          </a:p>
          <a:p>
            <a:pPr lvl="1"/>
            <a:endParaRPr lang="en-US" dirty="0"/>
          </a:p>
        </p:txBody>
      </p:sp>
      <p:sp>
        <p:nvSpPr>
          <p:cNvPr id="3" name="Datumsplatzhalter 2"/>
          <p:cNvSpPr>
            <a:spLocks noGrp="1"/>
          </p:cNvSpPr>
          <p:nvPr>
            <p:ph type="dt" sz="half" idx="2"/>
          </p:nvPr>
        </p:nvSpPr>
        <p:spPr/>
        <p:txBody>
          <a:bodyPr/>
          <a:lstStyle/>
          <a:p>
            <a:r>
              <a:rPr lang="en-US" smtClean="0"/>
              <a:t>19-20 May 2014</a:t>
            </a:r>
            <a:endParaRPr lang="en-US" dirty="0"/>
          </a:p>
        </p:txBody>
      </p:sp>
      <p:sp>
        <p:nvSpPr>
          <p:cNvPr id="4" name="Fußzeilenplatzhalter 3"/>
          <p:cNvSpPr>
            <a:spLocks noGrp="1"/>
          </p:cNvSpPr>
          <p:nvPr>
            <p:ph type="ftr" sz="quarter" idx="3"/>
          </p:nvPr>
        </p:nvSpPr>
        <p:spPr/>
        <p:txBody>
          <a:bodyPr/>
          <a:lstStyle/>
          <a:p>
            <a:r>
              <a:rPr lang="en-US" smtClean="0"/>
              <a:t>OpenCube plenary meeting</a:t>
            </a:r>
            <a:endParaRPr lang="en-US" dirty="0"/>
          </a:p>
        </p:txBody>
      </p:sp>
      <p:sp>
        <p:nvSpPr>
          <p:cNvPr id="5" name="Foliennummernplatzhalter 4"/>
          <p:cNvSpPr>
            <a:spLocks noGrp="1"/>
          </p:cNvSpPr>
          <p:nvPr>
            <p:ph type="sldNum" sz="quarter" idx="4"/>
          </p:nvPr>
        </p:nvSpPr>
        <p:spPr/>
        <p:txBody>
          <a:bodyPr/>
          <a:lstStyle/>
          <a:p>
            <a:fld id="{10E4A4DB-036F-4816-A98C-42C4167E83C5}" type="slidenum">
              <a:rPr lang="en-US" smtClean="0"/>
              <a:pPr/>
              <a:t>21</a:t>
            </a:fld>
            <a:endParaRPr lang="en-US"/>
          </a:p>
        </p:txBody>
      </p:sp>
      <p:sp>
        <p:nvSpPr>
          <p:cNvPr id="6" name="Titel 5"/>
          <p:cNvSpPr>
            <a:spLocks noGrp="1"/>
          </p:cNvSpPr>
          <p:nvPr>
            <p:ph type="title"/>
          </p:nvPr>
        </p:nvSpPr>
        <p:spPr/>
        <p:txBody>
          <a:bodyPr/>
          <a:lstStyle/>
          <a:p>
            <a:r>
              <a:rPr lang="de-DE" dirty="0" smtClean="0"/>
              <a:t>Stock </a:t>
            </a:r>
            <a:r>
              <a:rPr lang="de-DE" dirty="0" err="1" smtClean="0"/>
              <a:t>chart</a:t>
            </a:r>
            <a:r>
              <a:rPr lang="de-DE" dirty="0" smtClean="0"/>
              <a:t> </a:t>
            </a:r>
            <a:r>
              <a:rPr lang="de-DE" dirty="0" err="1" smtClean="0"/>
              <a:t>visualization</a:t>
            </a:r>
            <a:endParaRPr lang="en-US" dirty="0"/>
          </a:p>
        </p:txBody>
      </p:sp>
      <p:pic>
        <p:nvPicPr>
          <p:cNvPr id="2050" name="Picture 2"/>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578100" y="3059546"/>
            <a:ext cx="8852754" cy="309995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18035850"/>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We currently perform evaluations of the components in four pilots</a:t>
            </a:r>
            <a:endParaRPr lang="en-US" dirty="0" smtClean="0"/>
          </a:p>
          <a:p>
            <a:pPr lvl="1"/>
            <a:r>
              <a:rPr lang="en-US" dirty="0" smtClean="0"/>
              <a:t>Department for </a:t>
            </a:r>
            <a:r>
              <a:rPr lang="en-US" dirty="0" smtClean="0"/>
              <a:t>Communities and Local Government</a:t>
            </a:r>
            <a:r>
              <a:rPr lang="en-US" dirty="0" smtClean="0"/>
              <a:t> </a:t>
            </a:r>
            <a:r>
              <a:rPr lang="en-US" dirty="0" smtClean="0"/>
              <a:t>(</a:t>
            </a:r>
            <a:r>
              <a:rPr lang="en-US" dirty="0" smtClean="0"/>
              <a:t>UK)</a:t>
            </a:r>
            <a:endParaRPr lang="en-US" dirty="0" smtClean="0"/>
          </a:p>
          <a:p>
            <a:pPr lvl="1"/>
            <a:r>
              <a:rPr lang="en-US" dirty="0" smtClean="0"/>
              <a:t>Central Statistics Office </a:t>
            </a:r>
            <a:r>
              <a:rPr lang="en-US" dirty="0" smtClean="0"/>
              <a:t>(Ireland)</a:t>
            </a:r>
          </a:p>
          <a:p>
            <a:pPr lvl="1"/>
            <a:r>
              <a:rPr lang="en-US" dirty="0" smtClean="0"/>
              <a:t>Flemish </a:t>
            </a:r>
            <a:r>
              <a:rPr lang="en-US" dirty="0" smtClean="0"/>
              <a:t>Government (Belgium)</a:t>
            </a:r>
          </a:p>
          <a:p>
            <a:pPr lvl="1"/>
            <a:r>
              <a:rPr lang="en-US" dirty="0" smtClean="0"/>
              <a:t>Swiss Banks</a:t>
            </a:r>
            <a:endParaRPr lang="en-US" dirty="0" smtClean="0"/>
          </a:p>
          <a:p>
            <a:r>
              <a:rPr lang="en-US" dirty="0" smtClean="0"/>
              <a:t>Some interesting findings</a:t>
            </a:r>
            <a:endParaRPr lang="en-US" dirty="0" smtClean="0"/>
          </a:p>
          <a:p>
            <a:pPr lvl="1"/>
            <a:r>
              <a:rPr lang="en-US" dirty="0" smtClean="0"/>
              <a:t>Why </a:t>
            </a:r>
            <a:r>
              <a:rPr lang="en-US" dirty="0" smtClean="0"/>
              <a:t>to use linked data</a:t>
            </a:r>
          </a:p>
          <a:p>
            <a:pPr lvl="1"/>
            <a:r>
              <a:rPr lang="en-US" dirty="0" smtClean="0"/>
              <a:t>Performance </a:t>
            </a:r>
            <a:r>
              <a:rPr lang="en-US" dirty="0" smtClean="0"/>
              <a:t>issues with large data sets</a:t>
            </a:r>
          </a:p>
          <a:p>
            <a:pPr lvl="1"/>
            <a:r>
              <a:rPr lang="en-US" dirty="0" smtClean="0"/>
              <a:t>Noisy data</a:t>
            </a:r>
            <a:endParaRPr lang="en-US" dirty="0"/>
          </a:p>
        </p:txBody>
      </p:sp>
      <p:sp>
        <p:nvSpPr>
          <p:cNvPr id="3" name="Slide Number Placeholder 2"/>
          <p:cNvSpPr>
            <a:spLocks noGrp="1"/>
          </p:cNvSpPr>
          <p:nvPr>
            <p:ph type="sldNum" sz="quarter" idx="4"/>
          </p:nvPr>
        </p:nvSpPr>
        <p:spPr/>
        <p:txBody>
          <a:bodyPr/>
          <a:lstStyle/>
          <a:p>
            <a:fld id="{10E4A4DB-036F-4816-A98C-42C4167E83C5}" type="slidenum">
              <a:rPr lang="en-US" smtClean="0"/>
              <a:pPr/>
              <a:t>22</a:t>
            </a:fld>
            <a:endParaRPr lang="en-US" dirty="0"/>
          </a:p>
        </p:txBody>
      </p:sp>
      <p:sp>
        <p:nvSpPr>
          <p:cNvPr id="4" name="Title 3"/>
          <p:cNvSpPr>
            <a:spLocks noGrp="1"/>
          </p:cNvSpPr>
          <p:nvPr>
            <p:ph type="title"/>
          </p:nvPr>
        </p:nvSpPr>
        <p:spPr/>
        <p:txBody>
          <a:bodyPr/>
          <a:lstStyle/>
          <a:p>
            <a:r>
              <a:rPr lang="en-US" dirty="0" smtClean="0"/>
              <a:t>Initial Evaluation Results</a:t>
            </a:r>
            <a:endParaRPr lang="en-US" dirty="0"/>
          </a:p>
        </p:txBody>
      </p:sp>
      <p:sp>
        <p:nvSpPr>
          <p:cNvPr id="5" name="Date Placeholder 4"/>
          <p:cNvSpPr>
            <a:spLocks noGrp="1"/>
          </p:cNvSpPr>
          <p:nvPr>
            <p:ph type="dt" sz="half" idx="2"/>
          </p:nvPr>
        </p:nvSpPr>
        <p:spPr/>
        <p:txBody>
          <a:bodyPr/>
          <a:lstStyle/>
          <a:p>
            <a:r>
              <a:rPr lang="en-US" smtClean="0"/>
              <a:t>19 October 2014, Riva del Garda, Italy</a:t>
            </a:r>
            <a:endParaRPr lang="en-US" dirty="0"/>
          </a:p>
        </p:txBody>
      </p:sp>
      <p:sp>
        <p:nvSpPr>
          <p:cNvPr id="6" name="Footer Placeholder 5"/>
          <p:cNvSpPr>
            <a:spLocks noGrp="1"/>
          </p:cNvSpPr>
          <p:nvPr>
            <p:ph type="ftr" sz="quarter" idx="3"/>
          </p:nvPr>
        </p:nvSpPr>
        <p:spPr/>
        <p:txBody>
          <a:bodyPr/>
          <a:lstStyle/>
          <a:p>
            <a:r>
              <a:rPr lang="en-US" smtClean="0"/>
              <a:t>ISWC 2014 – SemStats 2014</a:t>
            </a:r>
            <a:endParaRPr lang="en-US" dirty="0"/>
          </a:p>
        </p:txBody>
      </p:sp>
    </p:spTree>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more information</a:t>
            </a:r>
          </a:p>
          <a:p>
            <a:pPr lvl="1"/>
            <a:r>
              <a:rPr lang="en-US" dirty="0" smtClean="0">
                <a:hlinkClick r:id="rId2"/>
              </a:rPr>
              <a:t>http://opencube-project.eu</a:t>
            </a:r>
            <a:endParaRPr lang="en-US" dirty="0" smtClean="0"/>
          </a:p>
          <a:p>
            <a:pPr lvl="1"/>
            <a:r>
              <a:rPr lang="en-US" dirty="0" smtClean="0">
                <a:hlinkClick r:id="rId3"/>
              </a:rPr>
              <a:t>http://opencube-toolkit.eu</a:t>
            </a:r>
            <a:endParaRPr lang="en-US" dirty="0" smtClean="0"/>
          </a:p>
          <a:p>
            <a:pPr lvl="1"/>
            <a:endParaRPr lang="en-US" dirty="0"/>
          </a:p>
        </p:txBody>
      </p:sp>
      <p:sp>
        <p:nvSpPr>
          <p:cNvPr id="3" name="Slide Number Placeholder 2"/>
          <p:cNvSpPr>
            <a:spLocks noGrp="1"/>
          </p:cNvSpPr>
          <p:nvPr>
            <p:ph type="sldNum" sz="quarter" idx="4"/>
          </p:nvPr>
        </p:nvSpPr>
        <p:spPr/>
        <p:txBody>
          <a:bodyPr/>
          <a:lstStyle/>
          <a:p>
            <a:fld id="{10E4A4DB-036F-4816-A98C-42C4167E83C5}" type="slidenum">
              <a:rPr lang="en-US" smtClean="0"/>
              <a:pPr/>
              <a:t>23</a:t>
            </a:fld>
            <a:endParaRPr lang="en-US" dirty="0"/>
          </a:p>
        </p:txBody>
      </p:sp>
      <p:sp>
        <p:nvSpPr>
          <p:cNvPr id="4" name="Title 3"/>
          <p:cNvSpPr>
            <a:spLocks noGrp="1"/>
          </p:cNvSpPr>
          <p:nvPr>
            <p:ph type="title"/>
          </p:nvPr>
        </p:nvSpPr>
        <p:spPr/>
        <p:txBody>
          <a:bodyPr/>
          <a:lstStyle/>
          <a:p>
            <a:r>
              <a:rPr lang="en-US" dirty="0" err="1" smtClean="0"/>
              <a:t>OpenCube</a:t>
            </a:r>
            <a:r>
              <a:rPr lang="en-US" dirty="0" smtClean="0"/>
              <a:t> toolkit</a:t>
            </a:r>
            <a:endParaRPr lang="en-US" dirty="0"/>
          </a:p>
        </p:txBody>
      </p:sp>
      <p:sp>
        <p:nvSpPr>
          <p:cNvPr id="5" name="Date Placeholder 4"/>
          <p:cNvSpPr>
            <a:spLocks noGrp="1"/>
          </p:cNvSpPr>
          <p:nvPr>
            <p:ph type="dt" sz="half" idx="2"/>
          </p:nvPr>
        </p:nvSpPr>
        <p:spPr/>
        <p:txBody>
          <a:bodyPr/>
          <a:lstStyle/>
          <a:p>
            <a:r>
              <a:rPr lang="en-US" smtClean="0"/>
              <a:t>19 October 2014, Riva del Garda, Italy</a:t>
            </a:r>
            <a:endParaRPr lang="en-US" dirty="0"/>
          </a:p>
        </p:txBody>
      </p:sp>
      <p:sp>
        <p:nvSpPr>
          <p:cNvPr id="6" name="Footer Placeholder 5"/>
          <p:cNvSpPr>
            <a:spLocks noGrp="1"/>
          </p:cNvSpPr>
          <p:nvPr>
            <p:ph type="ftr" sz="quarter" idx="3"/>
          </p:nvPr>
        </p:nvSpPr>
        <p:spPr/>
        <p:txBody>
          <a:bodyPr/>
          <a:lstStyle/>
          <a:p>
            <a:r>
              <a:rPr lang="en-US" smtClean="0"/>
              <a:t>ISWC 2014 – SemStats 2014</a:t>
            </a:r>
            <a:endParaRPr lang="en-US" dirty="0"/>
          </a:p>
        </p:txBody>
      </p:sp>
      <p:pic>
        <p:nvPicPr>
          <p:cNvPr id="7" name="Picture 6" descr="Screen Shot 2014-10-19 at 7.42.03 AM.png"/>
          <p:cNvPicPr>
            <a:picLocks noChangeAspect="1"/>
          </p:cNvPicPr>
          <p:nvPr/>
        </p:nvPicPr>
        <p:blipFill>
          <a:blip r:embed="rId4"/>
          <a:srcRect l="6417" t="13029" r="6207"/>
          <a:stretch>
            <a:fillRect/>
          </a:stretch>
        </p:blipFill>
        <p:spPr>
          <a:xfrm>
            <a:off x="3516822" y="2597845"/>
            <a:ext cx="5973018" cy="3715840"/>
          </a:xfrm>
          <a:prstGeom prst="rect">
            <a:avLst/>
          </a:prstGeom>
        </p:spPr>
      </p:pic>
    </p:spTree>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Content Placeholder 12"/>
          <p:cNvSpPr>
            <a:spLocks noGrp="1"/>
          </p:cNvSpPr>
          <p:nvPr>
            <p:ph sz="half" idx="2"/>
          </p:nvPr>
        </p:nvSpPr>
        <p:spPr>
          <a:xfrm>
            <a:off x="916416" y="1111150"/>
            <a:ext cx="5181600" cy="5106344"/>
          </a:xfrm>
        </p:spPr>
        <p:txBody>
          <a:bodyPr/>
          <a:lstStyle/>
          <a:p>
            <a:r>
              <a:rPr lang="en-US" dirty="0" err="1" smtClean="0"/>
              <a:t>OpenCube</a:t>
            </a:r>
            <a:r>
              <a:rPr lang="en-US" dirty="0" smtClean="0"/>
              <a:t> develops </a:t>
            </a:r>
            <a:r>
              <a:rPr lang="en-US" b="1" dirty="0" smtClean="0"/>
              <a:t>components</a:t>
            </a:r>
            <a:r>
              <a:rPr lang="en-US" dirty="0" smtClean="0"/>
              <a:t> to support the whole lifecycle of linked statistical </a:t>
            </a:r>
            <a:r>
              <a:rPr lang="en-US" dirty="0" smtClean="0"/>
              <a:t>data.</a:t>
            </a:r>
          </a:p>
          <a:p>
            <a:r>
              <a:rPr lang="en-US" dirty="0" smtClean="0"/>
              <a:t>The lifecycle describes </a:t>
            </a:r>
            <a:r>
              <a:rPr lang="en-US" b="1" dirty="0" smtClean="0"/>
              <a:t>steps</a:t>
            </a:r>
            <a:r>
              <a:rPr lang="en-US" dirty="0" smtClean="0"/>
              <a:t> that raw data cubes should go through in order to create value.</a:t>
            </a:r>
            <a:r>
              <a:rPr lang="en-US" dirty="0" smtClean="0"/>
              <a:t> </a:t>
            </a:r>
            <a:endParaRPr lang="en-US" dirty="0" smtClean="0"/>
          </a:p>
          <a:p>
            <a:endParaRPr lang="en-US" dirty="0"/>
          </a:p>
        </p:txBody>
      </p:sp>
      <p:pic>
        <p:nvPicPr>
          <p:cNvPr id="7" name="Content Placeholder 6" descr="LifeCycle.gif"/>
          <p:cNvPicPr>
            <a:picLocks noGrp="1" noChangeAspect="1"/>
          </p:cNvPicPr>
          <p:nvPr>
            <p:ph sz="half" idx="1"/>
          </p:nvPr>
        </p:nvPicPr>
        <p:blipFill>
          <a:blip r:embed="rId2"/>
          <a:srcRect t="-3076" b="-3076"/>
          <a:stretch>
            <a:fillRect/>
          </a:stretch>
        </p:blipFill>
        <p:spPr>
          <a:xfrm>
            <a:off x="6269626" y="1097639"/>
            <a:ext cx="5181600" cy="5106344"/>
          </a:xfrm>
        </p:spPr>
      </p:pic>
      <p:sp>
        <p:nvSpPr>
          <p:cNvPr id="5" name="Date Placeholder 4"/>
          <p:cNvSpPr>
            <a:spLocks noGrp="1"/>
          </p:cNvSpPr>
          <p:nvPr>
            <p:ph type="dt" sz="half" idx="10"/>
          </p:nvPr>
        </p:nvSpPr>
        <p:spPr/>
        <p:txBody>
          <a:bodyPr/>
          <a:lstStyle/>
          <a:p>
            <a:r>
              <a:rPr lang="en-US" smtClean="0"/>
              <a:t>19 October 2014, Riva del Garda, Italy</a:t>
            </a:r>
            <a:endParaRPr lang="en-US" dirty="0"/>
          </a:p>
        </p:txBody>
      </p:sp>
      <p:sp>
        <p:nvSpPr>
          <p:cNvPr id="6" name="Footer Placeholder 5"/>
          <p:cNvSpPr>
            <a:spLocks noGrp="1"/>
          </p:cNvSpPr>
          <p:nvPr>
            <p:ph type="ftr" sz="quarter" idx="3"/>
          </p:nvPr>
        </p:nvSpPr>
        <p:spPr/>
        <p:txBody>
          <a:bodyPr/>
          <a:lstStyle/>
          <a:p>
            <a:r>
              <a:rPr lang="en-US" smtClean="0"/>
              <a:t>ISWC 2014 – SemStats 2014</a:t>
            </a:r>
            <a:endParaRPr lang="en-US" dirty="0"/>
          </a:p>
        </p:txBody>
      </p:sp>
      <p:sp>
        <p:nvSpPr>
          <p:cNvPr id="4" name="Title 3"/>
          <p:cNvSpPr>
            <a:spLocks noGrp="1"/>
          </p:cNvSpPr>
          <p:nvPr>
            <p:ph type="title"/>
          </p:nvPr>
        </p:nvSpPr>
        <p:spPr/>
        <p:txBody>
          <a:bodyPr/>
          <a:lstStyle/>
          <a:p>
            <a:r>
              <a:rPr lang="en-US" dirty="0" smtClean="0"/>
              <a:t>Linked Statistical Data Lifecycle</a:t>
            </a:r>
            <a:endParaRPr lang="en-US" dirty="0"/>
          </a:p>
        </p:txBody>
      </p:sp>
      <p:sp>
        <p:nvSpPr>
          <p:cNvPr id="3" name="Slide Number Placeholder 2"/>
          <p:cNvSpPr>
            <a:spLocks noGrp="1"/>
          </p:cNvSpPr>
          <p:nvPr>
            <p:ph type="sldNum" sz="quarter" idx="4"/>
          </p:nvPr>
        </p:nvSpPr>
        <p:spPr/>
        <p:txBody>
          <a:bodyPr/>
          <a:lstStyle/>
          <a:p>
            <a:fld id="{10E4A4DB-036F-4816-A98C-42C4167E83C5}" type="slidenum">
              <a:rPr lang="en-US" smtClean="0"/>
              <a:pPr/>
              <a:t>3</a:t>
            </a:fld>
            <a:endParaRPr lang="en-US" dirty="0"/>
          </a:p>
        </p:txBody>
      </p:sp>
    </p:spTree>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Different steps of the lifecycle are realized by separate components.</a:t>
            </a:r>
          </a:p>
          <a:p>
            <a:r>
              <a:rPr lang="en-US" dirty="0" smtClean="0"/>
              <a:t>Two different implementation approaches are considered based on the underlying platform.</a:t>
            </a:r>
          </a:p>
          <a:p>
            <a:pPr lvl="1"/>
            <a:r>
              <a:rPr lang="en-US" dirty="0" err="1" smtClean="0"/>
              <a:t>fluidOps</a:t>
            </a:r>
            <a:r>
              <a:rPr lang="en-US" dirty="0" smtClean="0"/>
              <a:t>’ Information Workbench</a:t>
            </a:r>
          </a:p>
          <a:p>
            <a:pPr lvl="1"/>
            <a:r>
              <a:rPr lang="en-US" dirty="0" err="1" smtClean="0"/>
              <a:t>Swirrl’s</a:t>
            </a:r>
            <a:r>
              <a:rPr lang="en-US" dirty="0" smtClean="0"/>
              <a:t> </a:t>
            </a:r>
            <a:r>
              <a:rPr lang="en-US" dirty="0" err="1" smtClean="0"/>
              <a:t>PublishMyData</a:t>
            </a:r>
            <a:endParaRPr lang="en-US" dirty="0" smtClean="0"/>
          </a:p>
          <a:p>
            <a:r>
              <a:rPr lang="en-US" dirty="0" smtClean="0"/>
              <a:t>Extensions for the commercial platforms and an Open-Source toolkit.</a:t>
            </a:r>
            <a:endParaRPr lang="en-US" dirty="0"/>
          </a:p>
        </p:txBody>
      </p:sp>
      <p:sp>
        <p:nvSpPr>
          <p:cNvPr id="3" name="Slide Number Placeholder 2"/>
          <p:cNvSpPr>
            <a:spLocks noGrp="1"/>
          </p:cNvSpPr>
          <p:nvPr>
            <p:ph type="sldNum" sz="quarter" idx="4"/>
          </p:nvPr>
        </p:nvSpPr>
        <p:spPr/>
        <p:txBody>
          <a:bodyPr/>
          <a:lstStyle/>
          <a:p>
            <a:fld id="{10E4A4DB-036F-4816-A98C-42C4167E83C5}" type="slidenum">
              <a:rPr lang="en-US" smtClean="0"/>
              <a:pPr/>
              <a:t>4</a:t>
            </a:fld>
            <a:endParaRPr lang="en-US" dirty="0"/>
          </a:p>
        </p:txBody>
      </p:sp>
      <p:sp>
        <p:nvSpPr>
          <p:cNvPr id="4" name="Title 3"/>
          <p:cNvSpPr>
            <a:spLocks noGrp="1"/>
          </p:cNvSpPr>
          <p:nvPr>
            <p:ph type="title"/>
          </p:nvPr>
        </p:nvSpPr>
        <p:spPr/>
        <p:txBody>
          <a:bodyPr/>
          <a:lstStyle/>
          <a:p>
            <a:r>
              <a:rPr lang="en-US" dirty="0" smtClean="0"/>
              <a:t>Implementation</a:t>
            </a:r>
            <a:endParaRPr lang="en-US" dirty="0"/>
          </a:p>
        </p:txBody>
      </p:sp>
      <p:sp>
        <p:nvSpPr>
          <p:cNvPr id="5" name="Date Placeholder 4"/>
          <p:cNvSpPr>
            <a:spLocks noGrp="1"/>
          </p:cNvSpPr>
          <p:nvPr>
            <p:ph type="dt" sz="half" idx="2"/>
          </p:nvPr>
        </p:nvSpPr>
        <p:spPr/>
        <p:txBody>
          <a:bodyPr/>
          <a:lstStyle/>
          <a:p>
            <a:r>
              <a:rPr lang="en-US" smtClean="0"/>
              <a:t>19 October 2014, Riva del Garda, Italy</a:t>
            </a:r>
            <a:endParaRPr lang="en-US" dirty="0"/>
          </a:p>
        </p:txBody>
      </p:sp>
      <p:sp>
        <p:nvSpPr>
          <p:cNvPr id="6" name="Footer Placeholder 5"/>
          <p:cNvSpPr>
            <a:spLocks noGrp="1"/>
          </p:cNvSpPr>
          <p:nvPr>
            <p:ph type="ftr" sz="quarter" idx="3"/>
          </p:nvPr>
        </p:nvSpPr>
        <p:spPr/>
        <p:txBody>
          <a:bodyPr/>
          <a:lstStyle/>
          <a:p>
            <a:r>
              <a:rPr lang="en-US" smtClean="0"/>
              <a:t>ISWC 2014 – SemStats 2014</a:t>
            </a:r>
            <a:endParaRPr lang="en-US" dirty="0"/>
          </a:p>
        </p:txBody>
      </p:sp>
      <p:pic>
        <p:nvPicPr>
          <p:cNvPr id="8" name="Picture 7" descr="Screen Shot 2014-10-18 at 7.29.44 PM.png"/>
          <p:cNvPicPr>
            <a:picLocks noChangeAspect="1"/>
          </p:cNvPicPr>
          <p:nvPr/>
        </p:nvPicPr>
        <p:blipFill>
          <a:blip r:embed="rId2"/>
          <a:srcRect l="10475" t="22096" r="63198" b="56256"/>
          <a:stretch>
            <a:fillRect/>
          </a:stretch>
        </p:blipFill>
        <p:spPr>
          <a:xfrm>
            <a:off x="1406835" y="4192680"/>
            <a:ext cx="3897193" cy="2002884"/>
          </a:xfrm>
          <a:prstGeom prst="rect">
            <a:avLst/>
          </a:prstGeom>
        </p:spPr>
      </p:pic>
      <p:pic>
        <p:nvPicPr>
          <p:cNvPr id="9" name="Picture 8"/>
          <p:cNvPicPr>
            <a:picLocks noChangeAspect="1"/>
          </p:cNvPicPr>
          <p:nvPr/>
        </p:nvPicPr>
        <p:blipFill>
          <a:blip r:embed="rId3"/>
          <a:srcRect t="6044" r="3766" b="57787"/>
          <a:stretch>
            <a:fillRect/>
          </a:stretch>
        </p:blipFill>
        <p:spPr>
          <a:xfrm>
            <a:off x="6622038" y="4440030"/>
            <a:ext cx="5569962" cy="1377237"/>
          </a:xfrm>
          <a:prstGeom prst="rect">
            <a:avLst/>
          </a:prstGeom>
        </p:spPr>
      </p:pic>
    </p:spTree>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Publishing components</a:t>
            </a:r>
          </a:p>
          <a:p>
            <a:pPr lvl="1"/>
            <a:r>
              <a:rPr lang="en-US" dirty="0" smtClean="0"/>
              <a:t>TARQL extension</a:t>
            </a:r>
          </a:p>
          <a:p>
            <a:pPr lvl="1"/>
            <a:r>
              <a:rPr lang="en-US" dirty="0" smtClean="0"/>
              <a:t>D2RQ /R2RML-QB extension</a:t>
            </a:r>
          </a:p>
          <a:p>
            <a:pPr lvl="1"/>
            <a:r>
              <a:rPr lang="en-US" dirty="0" smtClean="0"/>
              <a:t>JSON-stat</a:t>
            </a:r>
          </a:p>
          <a:p>
            <a:pPr lvl="1"/>
            <a:r>
              <a:rPr lang="en-US" dirty="0" smtClean="0"/>
              <a:t>Grafter</a:t>
            </a:r>
          </a:p>
          <a:p>
            <a:r>
              <a:rPr lang="en-US" dirty="0" smtClean="0"/>
              <a:t>Consuming components</a:t>
            </a:r>
            <a:endParaRPr lang="en-US" dirty="0" smtClean="0"/>
          </a:p>
          <a:p>
            <a:pPr lvl="1"/>
            <a:r>
              <a:rPr lang="en-US" dirty="0" smtClean="0"/>
              <a:t>Data catalogue</a:t>
            </a:r>
          </a:p>
          <a:p>
            <a:pPr lvl="1"/>
            <a:r>
              <a:rPr lang="en-US" dirty="0" err="1" smtClean="0"/>
              <a:t>OpenCube</a:t>
            </a:r>
            <a:r>
              <a:rPr lang="en-US" dirty="0" smtClean="0"/>
              <a:t> </a:t>
            </a:r>
            <a:r>
              <a:rPr lang="en-US" dirty="0" smtClean="0"/>
              <a:t>Browser</a:t>
            </a:r>
          </a:p>
          <a:p>
            <a:pPr lvl="1"/>
            <a:r>
              <a:rPr lang="en-US" dirty="0" err="1" smtClean="0"/>
              <a:t>OpenCube</a:t>
            </a:r>
            <a:r>
              <a:rPr lang="en-US" dirty="0" smtClean="0"/>
              <a:t> </a:t>
            </a:r>
            <a:r>
              <a:rPr lang="en-US" dirty="0" err="1" smtClean="0"/>
              <a:t>MapView</a:t>
            </a:r>
            <a:endParaRPr lang="en-US" dirty="0" smtClean="0"/>
          </a:p>
          <a:p>
            <a:pPr lvl="1"/>
            <a:r>
              <a:rPr lang="en-US" dirty="0" smtClean="0"/>
              <a:t>R Analysis Chart</a:t>
            </a:r>
          </a:p>
          <a:p>
            <a:pPr lvl="1"/>
            <a:r>
              <a:rPr lang="en-US" dirty="0" smtClean="0"/>
              <a:t>Aggregation component</a:t>
            </a:r>
            <a:endParaRPr lang="en-US" dirty="0" smtClean="0"/>
          </a:p>
          <a:p>
            <a:pPr lvl="1"/>
            <a:endParaRPr lang="en-US" dirty="0"/>
          </a:p>
        </p:txBody>
      </p:sp>
      <p:sp>
        <p:nvSpPr>
          <p:cNvPr id="3" name="Slide Number Placeholder 2"/>
          <p:cNvSpPr>
            <a:spLocks noGrp="1"/>
          </p:cNvSpPr>
          <p:nvPr>
            <p:ph type="sldNum" sz="quarter" idx="4"/>
          </p:nvPr>
        </p:nvSpPr>
        <p:spPr/>
        <p:txBody>
          <a:bodyPr/>
          <a:lstStyle/>
          <a:p>
            <a:fld id="{10E4A4DB-036F-4816-A98C-42C4167E83C5}" type="slidenum">
              <a:rPr lang="en-US" smtClean="0"/>
              <a:pPr/>
              <a:t>5</a:t>
            </a:fld>
            <a:endParaRPr lang="en-US" dirty="0"/>
          </a:p>
        </p:txBody>
      </p:sp>
      <p:sp>
        <p:nvSpPr>
          <p:cNvPr id="4" name="Title 3"/>
          <p:cNvSpPr>
            <a:spLocks noGrp="1"/>
          </p:cNvSpPr>
          <p:nvPr>
            <p:ph type="title"/>
          </p:nvPr>
        </p:nvSpPr>
        <p:spPr/>
        <p:txBody>
          <a:bodyPr/>
          <a:lstStyle/>
          <a:p>
            <a:r>
              <a:rPr lang="en-US" dirty="0" smtClean="0"/>
              <a:t>Components</a:t>
            </a:r>
            <a:endParaRPr lang="en-US" dirty="0"/>
          </a:p>
        </p:txBody>
      </p:sp>
      <p:sp>
        <p:nvSpPr>
          <p:cNvPr id="5" name="Date Placeholder 4"/>
          <p:cNvSpPr>
            <a:spLocks noGrp="1"/>
          </p:cNvSpPr>
          <p:nvPr>
            <p:ph type="dt" sz="half" idx="2"/>
          </p:nvPr>
        </p:nvSpPr>
        <p:spPr/>
        <p:txBody>
          <a:bodyPr/>
          <a:lstStyle/>
          <a:p>
            <a:r>
              <a:rPr lang="en-US" smtClean="0"/>
              <a:t>19 October 2014, Riva del Garda, Italy</a:t>
            </a:r>
            <a:endParaRPr lang="en-US" dirty="0"/>
          </a:p>
        </p:txBody>
      </p:sp>
      <p:sp>
        <p:nvSpPr>
          <p:cNvPr id="6" name="Footer Placeholder 5"/>
          <p:cNvSpPr>
            <a:spLocks noGrp="1"/>
          </p:cNvSpPr>
          <p:nvPr>
            <p:ph type="ftr" sz="quarter" idx="3"/>
          </p:nvPr>
        </p:nvSpPr>
        <p:spPr/>
        <p:txBody>
          <a:bodyPr/>
          <a:lstStyle/>
          <a:p>
            <a:r>
              <a:rPr lang="en-US" smtClean="0"/>
              <a:t>ISWC 2014 – SemStats 2014</a:t>
            </a:r>
            <a:endParaRPr lang="en-US" dirty="0"/>
          </a:p>
        </p:txBody>
      </p:sp>
    </p:spTree>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838201" y="1028634"/>
            <a:ext cx="5322822" cy="5148329"/>
          </a:xfrm>
        </p:spPr>
        <p:txBody>
          <a:bodyPr>
            <a:normAutofit lnSpcReduction="10000"/>
          </a:bodyPr>
          <a:lstStyle/>
          <a:p>
            <a:r>
              <a:rPr lang="en-US" dirty="0" smtClean="0"/>
              <a:t>TARQL is a command-line tool for </a:t>
            </a:r>
            <a:r>
              <a:rPr lang="en-US" b="1" dirty="0" smtClean="0"/>
              <a:t>converting CSV files to RDF </a:t>
            </a:r>
            <a:r>
              <a:rPr lang="en-US" dirty="0" smtClean="0"/>
              <a:t>using SPARQL 1.1 syntax</a:t>
            </a:r>
          </a:p>
          <a:p>
            <a:pPr lvl="1"/>
            <a:r>
              <a:rPr lang="en-US" dirty="0" smtClean="0"/>
              <a:t>https://</a:t>
            </a:r>
            <a:r>
              <a:rPr lang="en-US" dirty="0" err="1" smtClean="0"/>
              <a:t>github.com/cygri/tarql</a:t>
            </a:r>
            <a:endParaRPr lang="en-US" dirty="0" smtClean="0"/>
          </a:p>
          <a:p>
            <a:r>
              <a:rPr lang="en-US" dirty="0" smtClean="0"/>
              <a:t>TARQL is a SPARQL based data </a:t>
            </a:r>
            <a:r>
              <a:rPr lang="en-US" smtClean="0"/>
              <a:t>mapping language.</a:t>
            </a:r>
          </a:p>
          <a:p>
            <a:r>
              <a:rPr lang="en-US" dirty="0" smtClean="0"/>
              <a:t>The </a:t>
            </a:r>
            <a:r>
              <a:rPr lang="en-US" dirty="0" err="1" smtClean="0"/>
              <a:t>OpenCube</a:t>
            </a:r>
            <a:r>
              <a:rPr lang="en-US" dirty="0" smtClean="0"/>
              <a:t> TARQL extension enables </a:t>
            </a:r>
            <a:r>
              <a:rPr lang="en-US" b="1" dirty="0" smtClean="0"/>
              <a:t>RDF data cubes </a:t>
            </a:r>
            <a:r>
              <a:rPr lang="en-US" dirty="0" smtClean="0"/>
              <a:t>construction from CSV files.</a:t>
            </a:r>
          </a:p>
          <a:p>
            <a:pPr lvl="1"/>
            <a:r>
              <a:rPr lang="en-US" dirty="0" smtClean="0"/>
              <a:t>Redesigned TARQL API</a:t>
            </a:r>
          </a:p>
          <a:p>
            <a:pPr lvl="1"/>
            <a:r>
              <a:rPr lang="en-US" dirty="0" smtClean="0"/>
              <a:t>Added streaming evaluation mode </a:t>
            </a:r>
          </a:p>
          <a:p>
            <a:pPr lvl="0"/>
            <a:r>
              <a:rPr lang="en-US" dirty="0" smtClean="0"/>
              <a:t>It will be integrated to the </a:t>
            </a:r>
            <a:r>
              <a:rPr lang="en-US" b="1" dirty="0" smtClean="0"/>
              <a:t>IWB</a:t>
            </a:r>
            <a:r>
              <a:rPr lang="en-US" dirty="0" smtClean="0"/>
              <a:t> platform very soon.</a:t>
            </a:r>
          </a:p>
        </p:txBody>
      </p:sp>
      <p:sp>
        <p:nvSpPr>
          <p:cNvPr id="4" name="Slide Number Placeholder 3"/>
          <p:cNvSpPr>
            <a:spLocks noGrp="1"/>
          </p:cNvSpPr>
          <p:nvPr>
            <p:ph type="sldNum" sz="quarter" idx="4"/>
          </p:nvPr>
        </p:nvSpPr>
        <p:spPr/>
        <p:txBody>
          <a:bodyPr/>
          <a:lstStyle/>
          <a:p>
            <a:fld id="{10E4A4DB-036F-4816-A98C-42C4167E83C5}" type="slidenum">
              <a:rPr lang="en-US" smtClean="0"/>
              <a:pPr/>
              <a:t>6</a:t>
            </a:fld>
            <a:endParaRPr lang="en-US"/>
          </a:p>
        </p:txBody>
      </p:sp>
      <p:sp>
        <p:nvSpPr>
          <p:cNvPr id="13" name="Title 12"/>
          <p:cNvSpPr>
            <a:spLocks noGrp="1"/>
          </p:cNvSpPr>
          <p:nvPr>
            <p:ph type="title"/>
          </p:nvPr>
        </p:nvSpPr>
        <p:spPr/>
        <p:txBody>
          <a:bodyPr/>
          <a:lstStyle/>
          <a:p>
            <a:r>
              <a:rPr lang="en-US" dirty="0" smtClean="0"/>
              <a:t>TARQL </a:t>
            </a:r>
            <a:r>
              <a:rPr lang="en-US" dirty="0" err="1" smtClean="0"/>
              <a:t>OpenCube</a:t>
            </a:r>
            <a:r>
              <a:rPr lang="en-US" dirty="0" smtClean="0"/>
              <a:t> Extension</a:t>
            </a:r>
            <a:endParaRPr lang="en-US" dirty="0"/>
          </a:p>
        </p:txBody>
      </p:sp>
      <p:sp>
        <p:nvSpPr>
          <p:cNvPr id="6" name="Date Placeholder 5"/>
          <p:cNvSpPr>
            <a:spLocks noGrp="1"/>
          </p:cNvSpPr>
          <p:nvPr>
            <p:ph type="dt" sz="half" idx="2"/>
          </p:nvPr>
        </p:nvSpPr>
        <p:spPr/>
        <p:txBody>
          <a:bodyPr/>
          <a:lstStyle/>
          <a:p>
            <a:r>
              <a:rPr lang="en-US" smtClean="0"/>
              <a:t> </a:t>
            </a:r>
            <a:endParaRPr lang="en-US" dirty="0"/>
          </a:p>
        </p:txBody>
      </p:sp>
      <p:sp>
        <p:nvSpPr>
          <p:cNvPr id="5" name="Footer Placeholder 4"/>
          <p:cNvSpPr>
            <a:spLocks noGrp="1"/>
          </p:cNvSpPr>
          <p:nvPr>
            <p:ph type="ftr" sz="quarter" idx="3"/>
          </p:nvPr>
        </p:nvSpPr>
        <p:spPr/>
        <p:txBody>
          <a:bodyPr/>
          <a:lstStyle/>
          <a:p>
            <a:r>
              <a:rPr lang="en-US" smtClean="0"/>
              <a:t>Components description</a:t>
            </a:r>
            <a:endParaRPr lang="en-US" dirty="0"/>
          </a:p>
        </p:txBody>
      </p:sp>
      <p:pic>
        <p:nvPicPr>
          <p:cNvPr id="7" name="Picture 6"/>
          <p:cNvPicPr>
            <a:picLocks noChangeAspect="1"/>
          </p:cNvPicPr>
          <p:nvPr/>
        </p:nvPicPr>
        <p:blipFill rotWithShape="1">
          <a:blip r:embed="rId2"/>
          <a:srcRect l="1131" t="954" r="2462" b="1388"/>
          <a:stretch/>
        </p:blipFill>
        <p:spPr>
          <a:xfrm>
            <a:off x="6063754" y="1100666"/>
            <a:ext cx="5808135" cy="47667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43112951"/>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838201" y="1028634"/>
            <a:ext cx="5755173" cy="5148329"/>
          </a:xfrm>
        </p:spPr>
        <p:txBody>
          <a:bodyPr/>
          <a:lstStyle/>
          <a:p>
            <a:r>
              <a:rPr lang="en-GB" dirty="0" smtClean="0"/>
              <a:t>The D2RQ </a:t>
            </a:r>
            <a:r>
              <a:rPr lang="en-GB" dirty="0" err="1" smtClean="0"/>
              <a:t>OpenCube</a:t>
            </a:r>
            <a:r>
              <a:rPr lang="en-GB" dirty="0" smtClean="0"/>
              <a:t> component enables the generation of </a:t>
            </a:r>
            <a:r>
              <a:rPr lang="en-GB" b="1" dirty="0" smtClean="0"/>
              <a:t>RDF data cubes from relational tables</a:t>
            </a:r>
            <a:r>
              <a:rPr lang="en-GB" dirty="0" smtClean="0"/>
              <a:t>.</a:t>
            </a:r>
          </a:p>
          <a:p>
            <a:r>
              <a:rPr lang="en-GB" dirty="0" smtClean="0"/>
              <a:t>It builds upon the </a:t>
            </a:r>
            <a:r>
              <a:rPr lang="en-GB" b="1" dirty="0" smtClean="0"/>
              <a:t>D2RQ</a:t>
            </a:r>
            <a:r>
              <a:rPr lang="en-GB" dirty="0" smtClean="0"/>
              <a:t> open source platform and it leverages </a:t>
            </a:r>
            <a:r>
              <a:rPr lang="en-GB" b="1" dirty="0" smtClean="0"/>
              <a:t>R2RML</a:t>
            </a:r>
            <a:r>
              <a:rPr lang="en-GB" dirty="0" smtClean="0"/>
              <a:t> language.</a:t>
            </a:r>
          </a:p>
          <a:p>
            <a:r>
              <a:rPr lang="en-GB" dirty="0" smtClean="0"/>
              <a:t>The component will be integrated into the </a:t>
            </a:r>
            <a:r>
              <a:rPr lang="en-GB" b="1" dirty="0" smtClean="0"/>
              <a:t>IWB</a:t>
            </a:r>
            <a:r>
              <a:rPr lang="en-GB" dirty="0" smtClean="0"/>
              <a:t> platform and it will provide an easy to use interface to adjust output mapping.</a:t>
            </a:r>
          </a:p>
          <a:p>
            <a:endParaRPr lang="en-US" dirty="0" smtClean="0"/>
          </a:p>
          <a:p>
            <a:pPr lvl="0"/>
            <a:endParaRPr lang="en-US" dirty="0" smtClean="0"/>
          </a:p>
        </p:txBody>
      </p:sp>
      <p:sp>
        <p:nvSpPr>
          <p:cNvPr id="4" name="Slide Number Placeholder 3"/>
          <p:cNvSpPr>
            <a:spLocks noGrp="1"/>
          </p:cNvSpPr>
          <p:nvPr>
            <p:ph type="sldNum" sz="quarter" idx="4"/>
          </p:nvPr>
        </p:nvSpPr>
        <p:spPr/>
        <p:txBody>
          <a:bodyPr/>
          <a:lstStyle/>
          <a:p>
            <a:fld id="{10E4A4DB-036F-4816-A98C-42C4167E83C5}" type="slidenum">
              <a:rPr lang="en-US" smtClean="0"/>
              <a:pPr/>
              <a:t>7</a:t>
            </a:fld>
            <a:endParaRPr lang="en-US"/>
          </a:p>
        </p:txBody>
      </p:sp>
      <p:sp>
        <p:nvSpPr>
          <p:cNvPr id="13" name="Title 12"/>
          <p:cNvSpPr>
            <a:spLocks noGrp="1"/>
          </p:cNvSpPr>
          <p:nvPr>
            <p:ph type="title"/>
          </p:nvPr>
        </p:nvSpPr>
        <p:spPr/>
        <p:txBody>
          <a:bodyPr/>
          <a:lstStyle/>
          <a:p>
            <a:r>
              <a:rPr lang="en-US" dirty="0" smtClean="0"/>
              <a:t>D2RQ/R2RML-QB Extension</a:t>
            </a:r>
            <a:endParaRPr lang="en-US" dirty="0"/>
          </a:p>
        </p:txBody>
      </p:sp>
      <p:sp>
        <p:nvSpPr>
          <p:cNvPr id="6" name="Date Placeholder 5"/>
          <p:cNvSpPr>
            <a:spLocks noGrp="1"/>
          </p:cNvSpPr>
          <p:nvPr>
            <p:ph type="dt" sz="half" idx="2"/>
          </p:nvPr>
        </p:nvSpPr>
        <p:spPr/>
        <p:txBody>
          <a:bodyPr/>
          <a:lstStyle/>
          <a:p>
            <a:r>
              <a:rPr lang="en-US" dirty="0" smtClean="0"/>
              <a:t> </a:t>
            </a:r>
            <a:endParaRPr lang="en-US" dirty="0"/>
          </a:p>
        </p:txBody>
      </p:sp>
      <p:sp>
        <p:nvSpPr>
          <p:cNvPr id="5" name="Footer Placeholder 4"/>
          <p:cNvSpPr>
            <a:spLocks noGrp="1"/>
          </p:cNvSpPr>
          <p:nvPr>
            <p:ph type="ftr" sz="quarter" idx="3"/>
          </p:nvPr>
        </p:nvSpPr>
        <p:spPr/>
        <p:txBody>
          <a:bodyPr/>
          <a:lstStyle/>
          <a:p>
            <a:r>
              <a:rPr lang="en-US" smtClean="0"/>
              <a:t>Components description</a:t>
            </a:r>
            <a:endParaRPr lang="en-US" dirty="0"/>
          </a:p>
        </p:txBody>
      </p:sp>
      <p:pic>
        <p:nvPicPr>
          <p:cNvPr id="2" name="Picture 1"/>
          <p:cNvPicPr>
            <a:picLocks noChangeAspect="1"/>
          </p:cNvPicPr>
          <p:nvPr/>
        </p:nvPicPr>
        <p:blipFill rotWithShape="1">
          <a:blip r:embed="rId2"/>
          <a:srcRect l="2305" t="1677" r="2045" b="2889"/>
          <a:stretch/>
        </p:blipFill>
        <p:spPr>
          <a:xfrm>
            <a:off x="6636619" y="1053794"/>
            <a:ext cx="5147734" cy="4334933"/>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42884571"/>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r>
              <a:rPr lang="en-US" dirty="0" smtClean="0"/>
              <a:t>The JSON-stat format is a simple lightweight </a:t>
            </a:r>
            <a:r>
              <a:rPr lang="en-US" b="1" dirty="0" smtClean="0"/>
              <a:t>JSON format for multidimensional data</a:t>
            </a:r>
            <a:r>
              <a:rPr lang="en-US" dirty="0" smtClean="0"/>
              <a:t>.</a:t>
            </a:r>
          </a:p>
          <a:p>
            <a:pPr lvl="1"/>
            <a:r>
              <a:rPr lang="en-US" dirty="0" smtClean="0">
                <a:hlinkClick r:id="rId2"/>
              </a:rPr>
              <a:t>http://json-stat.org/format/</a:t>
            </a:r>
            <a:r>
              <a:rPr lang="en-US" dirty="0" smtClean="0"/>
              <a:t> </a:t>
            </a:r>
          </a:p>
          <a:p>
            <a:r>
              <a:rPr lang="en-US" dirty="0" smtClean="0"/>
              <a:t>A JSON-stat file can contain one or more datasets.</a:t>
            </a:r>
          </a:p>
          <a:p>
            <a:r>
              <a:rPr lang="en-US" dirty="0" smtClean="0"/>
              <a:t>Multiple datasets responses allow a provider to disseminate information with few common dimensions in a single response.</a:t>
            </a:r>
          </a:p>
          <a:p>
            <a:pPr lvl="0"/>
            <a:endParaRPr lang="en-US" dirty="0" smtClean="0"/>
          </a:p>
          <a:p>
            <a:pPr lvl="0"/>
            <a:endParaRPr lang="en-US" dirty="0" smtClean="0"/>
          </a:p>
        </p:txBody>
      </p:sp>
      <p:sp>
        <p:nvSpPr>
          <p:cNvPr id="4" name="Slide Number Placeholder 3"/>
          <p:cNvSpPr>
            <a:spLocks noGrp="1"/>
          </p:cNvSpPr>
          <p:nvPr>
            <p:ph type="sldNum" sz="quarter" idx="4"/>
          </p:nvPr>
        </p:nvSpPr>
        <p:spPr/>
        <p:txBody>
          <a:bodyPr/>
          <a:lstStyle/>
          <a:p>
            <a:fld id="{10E4A4DB-036F-4816-A98C-42C4167E83C5}" type="slidenum">
              <a:rPr lang="en-US" smtClean="0"/>
              <a:pPr/>
              <a:t>8</a:t>
            </a:fld>
            <a:endParaRPr lang="en-US"/>
          </a:p>
        </p:txBody>
      </p:sp>
      <p:sp>
        <p:nvSpPr>
          <p:cNvPr id="13" name="Title 12"/>
          <p:cNvSpPr>
            <a:spLocks noGrp="1"/>
          </p:cNvSpPr>
          <p:nvPr>
            <p:ph type="title"/>
          </p:nvPr>
        </p:nvSpPr>
        <p:spPr/>
        <p:txBody>
          <a:bodyPr/>
          <a:lstStyle/>
          <a:p>
            <a:r>
              <a:rPr lang="en-US" dirty="0" smtClean="0"/>
              <a:t>JSON-stat </a:t>
            </a:r>
            <a:endParaRPr lang="en-US" dirty="0"/>
          </a:p>
        </p:txBody>
      </p:sp>
      <p:sp>
        <p:nvSpPr>
          <p:cNvPr id="6" name="Date Placeholder 5"/>
          <p:cNvSpPr>
            <a:spLocks noGrp="1"/>
          </p:cNvSpPr>
          <p:nvPr>
            <p:ph type="dt" sz="half" idx="2"/>
          </p:nvPr>
        </p:nvSpPr>
        <p:spPr/>
        <p:txBody>
          <a:bodyPr/>
          <a:lstStyle/>
          <a:p>
            <a:r>
              <a:rPr lang="en-US" smtClean="0"/>
              <a:t> </a:t>
            </a:r>
            <a:endParaRPr lang="en-US" dirty="0"/>
          </a:p>
        </p:txBody>
      </p:sp>
      <p:sp>
        <p:nvSpPr>
          <p:cNvPr id="5" name="Footer Placeholder 4"/>
          <p:cNvSpPr>
            <a:spLocks noGrp="1"/>
          </p:cNvSpPr>
          <p:nvPr>
            <p:ph type="ftr" sz="quarter" idx="3"/>
          </p:nvPr>
        </p:nvSpPr>
        <p:spPr/>
        <p:txBody>
          <a:bodyPr/>
          <a:lstStyle/>
          <a:p>
            <a:r>
              <a:rPr lang="en-US" smtClean="0"/>
              <a:t>Components description</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68226440"/>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 software framework for transforming tabular data (CSV or XLS) to RDF</a:t>
            </a:r>
          </a:p>
          <a:p>
            <a:pPr lvl="1"/>
            <a:r>
              <a:rPr lang="en-US" dirty="0" smtClean="0">
                <a:hlinkClick r:id="rId2"/>
              </a:rPr>
              <a:t>http://grafter.org</a:t>
            </a:r>
            <a:r>
              <a:rPr lang="en-US" dirty="0" smtClean="0"/>
              <a:t> </a:t>
            </a:r>
          </a:p>
          <a:p>
            <a:r>
              <a:rPr lang="en-US" dirty="0" smtClean="0"/>
              <a:t>Automatable/works with API</a:t>
            </a:r>
          </a:p>
          <a:p>
            <a:r>
              <a:rPr lang="en-US" dirty="0" smtClean="0"/>
              <a:t>Designed to support a graphical user interface (work in progress)</a:t>
            </a:r>
          </a:p>
          <a:p>
            <a:r>
              <a:rPr lang="en-US" dirty="0" smtClean="0"/>
              <a:t>Performs well with large datasets</a:t>
            </a:r>
          </a:p>
          <a:p>
            <a:endParaRPr lang="en-US" dirty="0"/>
          </a:p>
        </p:txBody>
      </p:sp>
      <p:sp>
        <p:nvSpPr>
          <p:cNvPr id="3" name="Slide Number Placeholder 2"/>
          <p:cNvSpPr>
            <a:spLocks noGrp="1"/>
          </p:cNvSpPr>
          <p:nvPr>
            <p:ph type="sldNum" sz="quarter" idx="4"/>
          </p:nvPr>
        </p:nvSpPr>
        <p:spPr/>
        <p:txBody>
          <a:bodyPr/>
          <a:lstStyle/>
          <a:p>
            <a:fld id="{10E4A4DB-036F-4816-A98C-42C4167E83C5}" type="slidenum">
              <a:rPr lang="en-US" smtClean="0"/>
              <a:pPr/>
              <a:t>9</a:t>
            </a:fld>
            <a:endParaRPr lang="en-US" dirty="0"/>
          </a:p>
        </p:txBody>
      </p:sp>
      <p:sp>
        <p:nvSpPr>
          <p:cNvPr id="4" name="Title 3"/>
          <p:cNvSpPr>
            <a:spLocks noGrp="1"/>
          </p:cNvSpPr>
          <p:nvPr>
            <p:ph type="title"/>
          </p:nvPr>
        </p:nvSpPr>
        <p:spPr/>
        <p:txBody>
          <a:bodyPr/>
          <a:lstStyle/>
          <a:p>
            <a:r>
              <a:rPr lang="en-US" dirty="0" smtClean="0"/>
              <a:t>Grafter</a:t>
            </a:r>
            <a:endParaRPr lang="en-US" dirty="0"/>
          </a:p>
        </p:txBody>
      </p:sp>
      <p:sp>
        <p:nvSpPr>
          <p:cNvPr id="5" name="Date Placeholder 4"/>
          <p:cNvSpPr>
            <a:spLocks noGrp="1"/>
          </p:cNvSpPr>
          <p:nvPr>
            <p:ph type="dt" sz="half" idx="2"/>
          </p:nvPr>
        </p:nvSpPr>
        <p:spPr/>
        <p:txBody>
          <a:bodyPr/>
          <a:lstStyle/>
          <a:p>
            <a:r>
              <a:rPr lang="en-US" smtClean="0"/>
              <a:t>19 October 2014, Riva del Garda, Italy</a:t>
            </a:r>
            <a:endParaRPr lang="en-US" dirty="0"/>
          </a:p>
        </p:txBody>
      </p:sp>
      <p:sp>
        <p:nvSpPr>
          <p:cNvPr id="6" name="Footer Placeholder 5"/>
          <p:cNvSpPr>
            <a:spLocks noGrp="1"/>
          </p:cNvSpPr>
          <p:nvPr>
            <p:ph type="ftr" sz="quarter" idx="3"/>
          </p:nvPr>
        </p:nvSpPr>
        <p:spPr/>
        <p:txBody>
          <a:bodyPr/>
          <a:lstStyle/>
          <a:p>
            <a:r>
              <a:rPr lang="en-US" smtClean="0"/>
              <a:t>ISWC 2014 – SemStats 2014</a:t>
            </a:r>
            <a:endParaRPr lang="en-US" dirty="0"/>
          </a:p>
        </p:txBody>
      </p:sp>
      <p:pic>
        <p:nvPicPr>
          <p:cNvPr id="7" name="Picture 6" descr="Screen Shot 2014-10-17 at 12.12.17.png"/>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b="18894"/>
          <a:stretch>
            <a:fillRect/>
          </a:stretch>
        </p:blipFill>
        <p:spPr>
          <a:xfrm>
            <a:off x="8458505" y="4201602"/>
            <a:ext cx="3192397" cy="2053516"/>
          </a:xfrm>
          <a:prstGeom prst="rect">
            <a:avLst/>
          </a:prstGeom>
        </p:spPr>
      </p:pic>
    </p:spTree>
  </p:cSld>
  <p:clrMapOvr>
    <a:masterClrMapping/>
  </p:clrMapOvr>
  <mc:AlternateContent>
    <mc:Choice xmlns:a="http://schemas.openxmlformats.org/drawingml/2006/main" xmlns:r="http://schemas.openxmlformats.org/officeDocument/2006/relationships" xmlns:p="http://schemas.openxmlformats.org/presentationml/2006/main" xmlns:mv="urn:schemas-microsoft-com:mac:vml" xmlns:p14="http://schemas.microsoft.com/office/powerpoint/2010/main" xmlns="" xmlns:mc="http://schemas.openxmlformats.org/markup-compatibility/2006" Requires="p14">
      <p:transition spd="med" p14:dur="700">
        <p:fade/>
      </p:transition>
    </mc:Choice>
    <mc:Fallback>
      <p:transition spd="med">
        <p:fade/>
      </p:transition>
    </mc:Fallback>
  </mc:AlternateContent>
</p:sld>
</file>

<file path=ppt/theme/theme1.xml><?xml version="1.0" encoding="utf-8"?>
<a:theme xmlns:a="http://schemas.openxmlformats.org/drawingml/2006/main" name="TS10346054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tx2">
              <a:lumMod val="20000"/>
              <a:lumOff val="80000"/>
            </a:schemeClr>
          </a:solidFill>
        </a:ln>
      </a:spPr>
      <a:bodyPr wrap="none" rtlCol="0">
        <a:spAutoFit/>
      </a:bodyPr>
      <a:lstStyle>
        <a:defPPr>
          <a:defRPr dirty="0" err="1" smtClean="0">
            <a:ln>
              <a:solidFill>
                <a:schemeClr val="accent1">
                  <a:lumMod val="20000"/>
                  <a:lumOff val="80000"/>
                </a:schemeClr>
              </a:solidFill>
            </a:ln>
          </a:defRPr>
        </a:defPPr>
      </a:lstStyle>
    </a:txDef>
  </a:objectDefaults>
  <a:extraClrSchemeLst/>
  <a:extLst>
    <a:ext uri="{05A4C25C-085E-4340-85A3-A5531E510DB2}">
      <thm15:themeFamily xmlns:a="http://schemas.openxmlformats.org/drawingml/2006/main" xmlns:thm15="http://schemas.microsoft.com/office/thememl/2012/main" xmlns="" name="Presentation level design" id="{00E2FDB5-77A3-416C-8232-A2B8AB0B9A01}" vid="{6E3E8A63-E899-4F92-AFE5-C80B3CCFC0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a="http://schemas.openxmlformats.org/drawingml/2006/main"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a="http://schemas.openxmlformats.org/drawingml/2006/main"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63AA760-FEA7-44E2-BB85-0893DB8CD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TS103460540.potx</Template>
  <TotalTime>0</TotalTime>
  <Words>1132</Words>
  <Application>Microsoft Macintosh PowerPoint</Application>
  <PresentationFormat>Custom</PresentationFormat>
  <Paragraphs>183</Paragraphs>
  <Slides>23</Slides>
  <Notes>1</Notes>
  <HiddenSlides>0</HiddenSlides>
  <MMClips>0</MMClips>
  <ScaleCrop>false</ScaleCrop>
  <HeadingPairs>
    <vt:vector size="4" baseType="variant">
      <vt:variant>
        <vt:lpstr>Design Template</vt:lpstr>
      </vt:variant>
      <vt:variant>
        <vt:i4>2</vt:i4>
      </vt:variant>
      <vt:variant>
        <vt:lpstr>Slide Titles</vt:lpstr>
      </vt:variant>
      <vt:variant>
        <vt:i4>23</vt:i4>
      </vt:variant>
    </vt:vector>
  </HeadingPairs>
  <TitlesOfParts>
    <vt:vector size="25" baseType="lpstr">
      <vt:lpstr>TS103460540</vt:lpstr>
      <vt:lpstr>Office Theme</vt:lpstr>
      <vt:lpstr>Creating and Utilizing Linked Open Statistical Data for the Development of Advanced Analytics Services E. Kalampokis, A. Karamanou, A. Nikolov, P. Haase, R. Cyganiak, B. Roberts, P. Hermans, E. Tambouris, K. Tarabanis</vt:lpstr>
      <vt:lpstr>Objective</vt:lpstr>
      <vt:lpstr>Linked Statistical Data Lifecycle</vt:lpstr>
      <vt:lpstr>Implementation</vt:lpstr>
      <vt:lpstr>Components</vt:lpstr>
      <vt:lpstr>TARQL OpenCube Extension</vt:lpstr>
      <vt:lpstr>D2RQ/R2RML-QB Extension</vt:lpstr>
      <vt:lpstr>JSON-stat </vt:lpstr>
      <vt:lpstr>Grafter</vt:lpstr>
      <vt:lpstr>Managing metadata over data cubes</vt:lpstr>
      <vt:lpstr>Data catalogue management</vt:lpstr>
      <vt:lpstr>OpenCube browser</vt:lpstr>
      <vt:lpstr>OpenCube browser (IWB extension)</vt:lpstr>
      <vt:lpstr>Data cube grid view (PublishMyData extension)</vt:lpstr>
      <vt:lpstr>Data cube grid view</vt:lpstr>
      <vt:lpstr>OpenCube MapView</vt:lpstr>
      <vt:lpstr>Choropleth map in PublishMyData</vt:lpstr>
      <vt:lpstr>Support for advanced analytic tasks</vt:lpstr>
      <vt:lpstr>Integration with R</vt:lpstr>
      <vt:lpstr>Data Cube Visualization</vt:lpstr>
      <vt:lpstr>Stock chart visualization</vt:lpstr>
      <vt:lpstr>Initial Evaluation Results</vt:lpstr>
      <vt:lpstr>OpenCube toolkit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2014-10-19T05:30:11Z</dcterms:created>
  <dcterms:modified xsi:type="dcterms:W3CDTF">2014-10-19T06:22:58Z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TC034605409991</vt:lpwstr>
  </property>
</Properties>
</file>